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0"/>
  </p:notesMasterIdLst>
  <p:sldIdLst>
    <p:sldId id="256" r:id="rId2"/>
    <p:sldId id="276" r:id="rId3"/>
    <p:sldId id="278" r:id="rId4"/>
    <p:sldId id="279" r:id="rId5"/>
    <p:sldId id="258" r:id="rId6"/>
    <p:sldId id="282" r:id="rId7"/>
    <p:sldId id="290" r:id="rId8"/>
    <p:sldId id="260" r:id="rId9"/>
    <p:sldId id="286" r:id="rId10"/>
    <p:sldId id="291" r:id="rId11"/>
    <p:sldId id="289" r:id="rId12"/>
    <p:sldId id="262" r:id="rId13"/>
    <p:sldId id="263" r:id="rId14"/>
    <p:sldId id="309" r:id="rId15"/>
    <p:sldId id="311" r:id="rId16"/>
    <p:sldId id="310" r:id="rId17"/>
    <p:sldId id="265" r:id="rId18"/>
    <p:sldId id="266" r:id="rId19"/>
    <p:sldId id="267" r:id="rId20"/>
    <p:sldId id="294" r:id="rId21"/>
    <p:sldId id="293" r:id="rId22"/>
    <p:sldId id="295" r:id="rId23"/>
    <p:sldId id="308" r:id="rId24"/>
    <p:sldId id="317" r:id="rId25"/>
    <p:sldId id="269" r:id="rId26"/>
    <p:sldId id="273" r:id="rId27"/>
    <p:sldId id="272" r:id="rId28"/>
    <p:sldId id="275" r:id="rId29"/>
    <p:sldId id="316" r:id="rId30"/>
    <p:sldId id="314" r:id="rId31"/>
    <p:sldId id="315" r:id="rId32"/>
    <p:sldId id="288" r:id="rId33"/>
    <p:sldId id="299" r:id="rId34"/>
    <p:sldId id="300" r:id="rId35"/>
    <p:sldId id="301" r:id="rId36"/>
    <p:sldId id="313" r:id="rId37"/>
    <p:sldId id="303" r:id="rId38"/>
    <p:sldId id="30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A3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p:scale>
          <a:sx n="87" d="100"/>
          <a:sy n="87" d="100"/>
        </p:scale>
        <p:origin x="1512"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72AC5-F4EB-40F3-87E5-30EE9B1911D6}" type="datetimeFigureOut">
              <a:rPr lang="en-US" smtClean="0"/>
              <a:t>9/7/2022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E19875-E0C4-467C-B45E-8C88D0364802}" type="slidenum">
              <a:rPr lang="en-US" smtClean="0"/>
              <a:t>‹#›</a:t>
            </a:fld>
            <a:endParaRPr lang="en-US"/>
          </a:p>
        </p:txBody>
      </p:sp>
    </p:spTree>
    <p:extLst>
      <p:ext uri="{BB962C8B-B14F-4D97-AF65-F5344CB8AC3E}">
        <p14:creationId xmlns:p14="http://schemas.microsoft.com/office/powerpoint/2010/main" val="326886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https://www.simplypsychology.org/little-albert.html</a:t>
            </a:r>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20</a:t>
            </a:fld>
            <a:endParaRPr lang="en-US"/>
          </a:p>
        </p:txBody>
      </p:sp>
    </p:spTree>
    <p:extLst>
      <p:ext uri="{BB962C8B-B14F-4D97-AF65-F5344CB8AC3E}">
        <p14:creationId xmlns:p14="http://schemas.microsoft.com/office/powerpoint/2010/main" val="275812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https://blog.cognifit.com/en/b-f-skinner-experiments/</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21</a:t>
            </a:fld>
            <a:endParaRPr lang="en-US"/>
          </a:p>
        </p:txBody>
      </p:sp>
    </p:spTree>
    <p:extLst>
      <p:ext uri="{BB962C8B-B14F-4D97-AF65-F5344CB8AC3E}">
        <p14:creationId xmlns:p14="http://schemas.microsoft.com/office/powerpoint/2010/main" val="332850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https://www.simplypsychology.org/bandura.html</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34</a:t>
            </a:fld>
            <a:endParaRPr lang="en-US"/>
          </a:p>
        </p:txBody>
      </p:sp>
    </p:spTree>
    <p:extLst>
      <p:ext uri="{BB962C8B-B14F-4D97-AF65-F5344CB8AC3E}">
        <p14:creationId xmlns:p14="http://schemas.microsoft.com/office/powerpoint/2010/main" val="3126940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1893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329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143543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19877304-5018-4453-BEFE-11B8D309E5AE}" type="datetimeFigureOut">
              <a:rPr lang="en-US" smtClean="0"/>
              <a:t>9/7/2022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9804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29447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346101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9823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9/7/2022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03856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877304-5018-4453-BEFE-11B8D309E5AE}" type="datetimeFigureOut">
              <a:rPr lang="en-US" smtClean="0"/>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797401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9877304-5018-4453-BEFE-11B8D309E5AE}" type="datetimeFigureOut">
              <a:rPr lang="en-US" smtClean="0"/>
              <a:t>9/7/2022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415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877304-5018-4453-BEFE-11B8D309E5AE}" type="datetimeFigureOut">
              <a:rPr lang="en-US" smtClean="0"/>
              <a:t>9/7/2022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51431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77304-5018-4453-BEFE-11B8D309E5AE}" type="datetimeFigureOut">
              <a:rPr lang="en-US" smtClean="0"/>
              <a:t>9/7/2022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04491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9/7/2022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40693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9877304-5018-4453-BEFE-11B8D309E5AE}" type="datetimeFigureOut">
              <a:rPr lang="en-US" smtClean="0"/>
              <a:t>9/7/2022</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963647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9877304-5018-4453-BEFE-11B8D309E5AE}" type="datetimeFigureOut">
              <a:rPr lang="en-US" smtClean="0"/>
              <a:t>9/7/2022</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9322F45-73A3-4C93-A8B8-023C39168F20}" type="slidenum">
              <a:rPr lang="en-US" smtClean="0"/>
              <a:t>‹#›</a:t>
            </a:fld>
            <a:endParaRPr lang="en-US"/>
          </a:p>
        </p:txBody>
      </p:sp>
    </p:spTree>
    <p:extLst>
      <p:ext uri="{BB962C8B-B14F-4D97-AF65-F5344CB8AC3E}">
        <p14:creationId xmlns:p14="http://schemas.microsoft.com/office/powerpoint/2010/main" val="390473957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britannica.com/science/reflex-physiology" TargetMode="External"/><Relationship Id="rId2" Type="http://schemas.openxmlformats.org/officeDocument/2006/relationships/hyperlink" Target="https://www.britannica.com/science/physiology"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www.verywellmind.com/what-is-reinforcement-2795414"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simplypsychology.org/bandura.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s://www.simplypsychology.org/controlled-experiment.html"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hyperlink" Target="https://www.youtube.com/watch?v=eqNaLerMNOE" TargetMode="Externa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4958366"/>
          </a:xfrm>
          <a:prstGeom prst="rect">
            <a:avLst/>
          </a:prstGeom>
        </p:spPr>
      </p:pic>
      <p:sp>
        <p:nvSpPr>
          <p:cNvPr id="2" name="Title 1"/>
          <p:cNvSpPr>
            <a:spLocks noGrp="1"/>
          </p:cNvSpPr>
          <p:nvPr>
            <p:ph type="ctrTitle"/>
          </p:nvPr>
        </p:nvSpPr>
        <p:spPr>
          <a:xfrm>
            <a:off x="603939" y="3781934"/>
            <a:ext cx="7805965" cy="2971051"/>
          </a:xfrm>
        </p:spPr>
        <p:txBody>
          <a:bodyPr/>
          <a:lstStyle/>
          <a:p>
            <a:r>
              <a:rPr lang="en-US" dirty="0" smtClean="0"/>
              <a:t>LEARNING</a:t>
            </a:r>
            <a:endParaRPr lang="en-US" dirty="0"/>
          </a:p>
        </p:txBody>
      </p:sp>
      <p:sp>
        <p:nvSpPr>
          <p:cNvPr id="3" name="Subtitle 2"/>
          <p:cNvSpPr>
            <a:spLocks noGrp="1"/>
          </p:cNvSpPr>
          <p:nvPr>
            <p:ph type="subTitle" idx="1"/>
          </p:nvPr>
        </p:nvSpPr>
        <p:spPr>
          <a:xfrm>
            <a:off x="7997780" y="5048518"/>
            <a:ext cx="4092559" cy="1624028"/>
          </a:xfrm>
        </p:spPr>
        <p:txBody>
          <a:bodyPr>
            <a:normAutofit fontScale="40000" lnSpcReduction="20000"/>
          </a:bodyPr>
          <a:lstStyle/>
          <a:p>
            <a:r>
              <a:rPr lang="en-US" sz="4900" dirty="0" smtClean="0">
                <a:effectLst>
                  <a:outerShdw blurRad="38100" dist="38100" dir="2700000" algn="tl">
                    <a:srgbClr val="000000">
                      <a:alpha val="43137"/>
                    </a:srgbClr>
                  </a:outerShdw>
                </a:effectLst>
                <a:latin typeface="Gill Sans MT" panose="020B0502020104020203" pitchFamily="34" charset="0"/>
              </a:rPr>
              <a:t>WEEK 2</a:t>
            </a:r>
          </a:p>
          <a:p>
            <a:r>
              <a:rPr lang="en-US" sz="4900" dirty="0" smtClean="0">
                <a:latin typeface="Gill Sans MT" panose="020B0502020104020203" pitchFamily="34" charset="0"/>
              </a:rPr>
              <a:t>BY</a:t>
            </a:r>
            <a:r>
              <a:rPr lang="en-US" sz="4900">
                <a:latin typeface="Gill Sans MT" panose="020B0502020104020203" pitchFamily="34" charset="0"/>
              </a:rPr>
              <a:t>: </a:t>
            </a:r>
            <a:r>
              <a:rPr lang="en-US" sz="4900" smtClean="0">
                <a:latin typeface="Gill Sans MT" panose="020B0502020104020203" pitchFamily="34" charset="0"/>
              </a:rPr>
              <a:t>SHAHTAJ SHAKIR</a:t>
            </a:r>
            <a:endParaRPr lang="en-US" sz="4900" dirty="0" smtClean="0">
              <a:latin typeface="Gill Sans MT" panose="020B0502020104020203" pitchFamily="34" charset="0"/>
            </a:endParaRPr>
          </a:p>
          <a:p>
            <a:r>
              <a:rPr lang="en-US" sz="4900" dirty="0" smtClean="0">
                <a:latin typeface="Gill Sans MT" panose="020B0502020104020203" pitchFamily="34" charset="0"/>
              </a:rPr>
              <a:t>LECTURER </a:t>
            </a:r>
            <a:endParaRPr lang="en-US" sz="4900" dirty="0">
              <a:latin typeface="Gill Sans MT" panose="020B0502020104020203" pitchFamily="34" charset="0"/>
            </a:endParaRPr>
          </a:p>
          <a:p>
            <a:r>
              <a:rPr lang="en-US" sz="4900" dirty="0">
                <a:latin typeface="Gill Sans MT" panose="020B0502020104020203" pitchFamily="34" charset="0"/>
              </a:rPr>
              <a:t>(SCIENCE AND HUMANITIES</a:t>
            </a:r>
            <a:r>
              <a:rPr lang="en-US" sz="4900" dirty="0" smtClean="0">
                <a:latin typeface="Gill Sans MT" panose="020B0502020104020203" pitchFamily="34" charset="0"/>
              </a:rPr>
              <a:t>) </a:t>
            </a:r>
            <a:endParaRPr lang="en-US" sz="4900" dirty="0">
              <a:latin typeface="Gill Sans MT" panose="020B0502020104020203" pitchFamily="34" charset="0"/>
            </a:endParaRPr>
          </a:p>
          <a:p>
            <a:endParaRPr lang="en-US" sz="4900" dirty="0">
              <a:latin typeface="Gill Sans MT" panose="020B0502020104020203" pitchFamily="34" charset="0"/>
            </a:endParaRPr>
          </a:p>
          <a:p>
            <a:endParaRPr lang="en-US" dirty="0"/>
          </a:p>
        </p:txBody>
      </p:sp>
    </p:spTree>
    <p:extLst>
      <p:ext uri="{BB962C8B-B14F-4D97-AF65-F5344CB8AC3E}">
        <p14:creationId xmlns:p14="http://schemas.microsoft.com/office/powerpoint/2010/main" val="30712723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637"/>
                    </a14:imgEffect>
                    <a14:imgEffect>
                      <a14:saturation sat="35000"/>
                    </a14:imgEffect>
                  </a14:imgLayer>
                </a14:imgProps>
              </a:ext>
            </a:extLst>
          </a:blip>
          <a:srcRect l="12140" t="20348" r="12320" b="12026"/>
          <a:stretch/>
        </p:blipFill>
        <p:spPr>
          <a:xfrm>
            <a:off x="7197634" y="2475811"/>
            <a:ext cx="4889863" cy="4186245"/>
          </a:xfrm>
          <a:prstGeom prst="rect">
            <a:avLst/>
          </a:prstGeom>
          <a:ln>
            <a:noFill/>
          </a:ln>
          <a:effectLst>
            <a:softEdge rad="112500"/>
          </a:effectLst>
        </p:spPr>
      </p:pic>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Sensitization</a:t>
            </a:r>
            <a:endParaRPr lang="en-US" dirty="0"/>
          </a:p>
        </p:txBody>
      </p:sp>
      <p:sp>
        <p:nvSpPr>
          <p:cNvPr id="3" name="Content Placeholder 2"/>
          <p:cNvSpPr>
            <a:spLocks noGrp="1"/>
          </p:cNvSpPr>
          <p:nvPr>
            <p:ph idx="1"/>
          </p:nvPr>
        </p:nvSpPr>
        <p:spPr>
          <a:xfrm>
            <a:off x="640080" y="1972491"/>
            <a:ext cx="6413863" cy="4885509"/>
          </a:xfrm>
        </p:spPr>
        <p:txBody>
          <a:bodyPr>
            <a:normAutofit/>
          </a:bodyPr>
          <a:lstStyle/>
          <a:p>
            <a:pPr algn="just"/>
            <a:r>
              <a:rPr lang="en-US" b="1" dirty="0">
                <a:solidFill>
                  <a:srgbClr val="FFC000"/>
                </a:solidFill>
                <a:latin typeface="Gill Sans MT" panose="020B0502020104020203" pitchFamily="34" charset="0"/>
              </a:rPr>
              <a:t>Sensitization</a:t>
            </a:r>
            <a:r>
              <a:rPr lang="en-US" dirty="0">
                <a:latin typeface="Gill Sans MT" panose="020B0502020104020203" pitchFamily="34" charset="0"/>
              </a:rPr>
              <a:t>: : It is learning that occurs when stimulus is repeated, and each time your response to it </a:t>
            </a:r>
            <a:r>
              <a:rPr lang="en-US" sz="2000" b="1" u="sng" dirty="0">
                <a:latin typeface="Gill Sans MT" panose="020B0502020104020203" pitchFamily="34" charset="0"/>
              </a:rPr>
              <a:t>increases</a:t>
            </a:r>
            <a:r>
              <a:rPr lang="en-US" sz="2000" dirty="0">
                <a:latin typeface="Gill Sans MT" panose="020B0502020104020203" pitchFamily="34" charset="0"/>
              </a:rPr>
              <a:t> as it goes on and on.</a:t>
            </a:r>
          </a:p>
          <a:p>
            <a:pPr algn="just"/>
            <a:r>
              <a:rPr lang="en-US" dirty="0">
                <a:latin typeface="Gill Sans MT" panose="020B0502020104020203" pitchFamily="34" charset="0"/>
              </a:rPr>
              <a:t>sensitization occurs when repeated exposure or a single exposure to a stimulus increases the intensity of the response</a:t>
            </a:r>
            <a:r>
              <a:rPr lang="en-US" dirty="0" smtClean="0">
                <a:latin typeface="Gill Sans MT" panose="020B0502020104020203" pitchFamily="34" charset="0"/>
              </a:rPr>
              <a:t>.</a:t>
            </a:r>
            <a:endParaRPr lang="en-US" dirty="0">
              <a:latin typeface="Gill Sans MT" panose="020B0502020104020203" pitchFamily="34" charset="0"/>
            </a:endParaRPr>
          </a:p>
          <a:p>
            <a:pPr algn="just"/>
            <a:r>
              <a:rPr lang="en-US" b="1" dirty="0">
                <a:solidFill>
                  <a:srgbClr val="FF0000"/>
                </a:solidFill>
                <a:latin typeface="Gill Sans MT" panose="020B0502020104020203" pitchFamily="34" charset="0"/>
              </a:rPr>
              <a:t>For example</a:t>
            </a:r>
            <a:r>
              <a:rPr lang="en-US" dirty="0">
                <a:latin typeface="Gill Sans MT" panose="020B0502020104020203" pitchFamily="34" charset="0"/>
              </a:rPr>
              <a:t>: 1. the acoustic startle response to a horn is greatly enhanced if you enter a dark alley right before the loud sound.</a:t>
            </a:r>
          </a:p>
          <a:p>
            <a:r>
              <a:rPr lang="en-US" dirty="0">
                <a:latin typeface="Gill Sans MT" panose="020B0502020104020203" pitchFamily="34" charset="0"/>
              </a:rPr>
              <a:t>2. if </a:t>
            </a:r>
            <a:r>
              <a:rPr lang="en-US" dirty="0" smtClean="0">
                <a:latin typeface="Gill Sans MT" panose="020B0502020104020203" pitchFamily="34" charset="0"/>
              </a:rPr>
              <a:t>you are </a:t>
            </a:r>
            <a:r>
              <a:rPr lang="en-US" dirty="0">
                <a:latin typeface="Gill Sans MT" panose="020B0502020104020203" pitchFamily="34" charset="0"/>
              </a:rPr>
              <a:t>walking down the hall right after watching a scary movie and your friend pops out and says BOO! you will startle more easily. The movie sensitized you. It sensitized you to other stimuli and it did so in one presentation!</a:t>
            </a:r>
          </a:p>
          <a:p>
            <a:endParaRPr lang="en-US" dirty="0"/>
          </a:p>
        </p:txBody>
      </p:sp>
    </p:spTree>
    <p:extLst>
      <p:ext uri="{BB962C8B-B14F-4D97-AF65-F5344CB8AC3E}">
        <p14:creationId xmlns:p14="http://schemas.microsoft.com/office/powerpoint/2010/main" val="18912972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11. Associative Learning</a:t>
            </a:r>
            <a:endParaRPr lang="en-US" dirty="0"/>
          </a:p>
        </p:txBody>
      </p:sp>
      <p:sp>
        <p:nvSpPr>
          <p:cNvPr id="3" name="Content Placeholder 2"/>
          <p:cNvSpPr>
            <a:spLocks noGrp="1"/>
          </p:cNvSpPr>
          <p:nvPr>
            <p:ph idx="1"/>
          </p:nvPr>
        </p:nvSpPr>
        <p:spPr/>
        <p:txBody>
          <a:bodyPr/>
          <a:lstStyle/>
          <a:p>
            <a:pPr algn="just"/>
            <a:r>
              <a:rPr lang="en-US" sz="2000" dirty="0" smtClean="0">
                <a:latin typeface="Gill Sans MT" panose="020B0502020104020203" pitchFamily="34" charset="0"/>
              </a:rPr>
              <a:t>Associative learning: is </a:t>
            </a:r>
            <a:r>
              <a:rPr lang="en-US" sz="2000" dirty="0">
                <a:latin typeface="Gill Sans MT" panose="020B0502020104020203" pitchFamily="34" charset="0"/>
              </a:rPr>
              <a:t>the process by which an association between two stimuli is involved</a:t>
            </a:r>
            <a:r>
              <a:rPr lang="en-US" sz="2000" dirty="0" smtClean="0">
                <a:latin typeface="Gill Sans MT" panose="020B0502020104020203" pitchFamily="34" charset="0"/>
              </a:rPr>
              <a:t>.</a:t>
            </a:r>
          </a:p>
          <a:p>
            <a:pPr algn="just"/>
            <a:r>
              <a:rPr lang="en-US" sz="2000" dirty="0" smtClean="0">
                <a:latin typeface="Gill Sans MT" panose="020B0502020104020203" pitchFamily="34" charset="0"/>
              </a:rPr>
              <a:t>It involves </a:t>
            </a:r>
            <a:r>
              <a:rPr lang="en-US" sz="2000" dirty="0">
                <a:latin typeface="Gill Sans MT" panose="020B0502020104020203" pitchFamily="34" charset="0"/>
              </a:rPr>
              <a:t>the presence of paired stimuli in order for change to occur.</a:t>
            </a:r>
            <a:endParaRPr lang="en-US" sz="2000" dirty="0" smtClean="0">
              <a:latin typeface="Gill Sans MT" panose="020B0502020104020203" pitchFamily="34" charset="0"/>
            </a:endParaRPr>
          </a:p>
          <a:p>
            <a:pPr algn="just"/>
            <a:r>
              <a:rPr lang="en-US" sz="2000" dirty="0">
                <a:latin typeface="Gill Sans MT" panose="020B0502020104020203" pitchFamily="34" charset="0"/>
              </a:rPr>
              <a:t>Learning about the relationship between two separate stimuli</a:t>
            </a:r>
            <a:r>
              <a:rPr lang="en-US" sz="2000" dirty="0" smtClean="0">
                <a:latin typeface="Gill Sans MT" panose="020B0502020104020203" pitchFamily="34" charset="0"/>
              </a:rPr>
              <a:t>.</a:t>
            </a:r>
            <a:endParaRPr lang="en-US" sz="2000" dirty="0">
              <a:latin typeface="Gill Sans MT" panose="020B0502020104020203" pitchFamily="34" charset="0"/>
            </a:endParaRPr>
          </a:p>
          <a:p>
            <a:pPr marL="0" indent="0" algn="just">
              <a:buNone/>
            </a:pPr>
            <a:r>
              <a:rPr lang="en-US" sz="2000" dirty="0">
                <a:latin typeface="Gill Sans MT" panose="020B0502020104020203" pitchFamily="34" charset="0"/>
              </a:rPr>
              <a:t>(Classical Learning, Operant Learning)</a:t>
            </a:r>
          </a:p>
          <a:p>
            <a:endParaRPr lang="en-US" dirty="0"/>
          </a:p>
        </p:txBody>
      </p:sp>
    </p:spTree>
    <p:extLst>
      <p:ext uri="{BB962C8B-B14F-4D97-AF65-F5344CB8AC3E}">
        <p14:creationId xmlns:p14="http://schemas.microsoft.com/office/powerpoint/2010/main" val="9104991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terminology</a:t>
            </a:r>
            <a:endParaRPr lang="en-US" dirty="0"/>
          </a:p>
        </p:txBody>
      </p:sp>
      <p:sp>
        <p:nvSpPr>
          <p:cNvPr id="3" name="Content Placeholder 2"/>
          <p:cNvSpPr>
            <a:spLocks noGrp="1"/>
          </p:cNvSpPr>
          <p:nvPr>
            <p:ph idx="1"/>
          </p:nvPr>
        </p:nvSpPr>
        <p:spPr>
          <a:xfrm>
            <a:off x="688083" y="1281761"/>
            <a:ext cx="10554574" cy="3636511"/>
          </a:xfrm>
        </p:spPr>
        <p:txBody>
          <a:bodyPr>
            <a:normAutofit/>
          </a:bodyPr>
          <a:lstStyle/>
          <a:p>
            <a:r>
              <a:rPr lang="en-US" sz="2000" b="1" dirty="0" smtClean="0">
                <a:solidFill>
                  <a:srgbClr val="FF0000"/>
                </a:solidFill>
                <a:latin typeface="Gill Sans MT" panose="020B0502020104020203" pitchFamily="34" charset="0"/>
              </a:rPr>
              <a:t>CONDITIONED</a:t>
            </a:r>
            <a:r>
              <a:rPr lang="en-US" sz="2000" dirty="0" smtClean="0">
                <a:latin typeface="Gill Sans MT" panose="020B0502020104020203" pitchFamily="34" charset="0"/>
              </a:rPr>
              <a:t> </a:t>
            </a:r>
            <a:r>
              <a:rPr lang="en-US" sz="2000" dirty="0">
                <a:latin typeface="Gill Sans MT" panose="020B0502020104020203" pitchFamily="34" charset="0"/>
              </a:rPr>
              <a:t>– </a:t>
            </a:r>
            <a:r>
              <a:rPr lang="en-US" sz="2000" dirty="0" smtClean="0">
                <a:latin typeface="Gill Sans MT" panose="020B0502020104020203" pitchFamily="34" charset="0"/>
              </a:rPr>
              <a:t>learned</a:t>
            </a:r>
          </a:p>
          <a:p>
            <a:r>
              <a:rPr lang="en-US" sz="2000" b="1" dirty="0" smtClean="0">
                <a:solidFill>
                  <a:srgbClr val="FF0000"/>
                </a:solidFill>
                <a:latin typeface="Gill Sans MT" panose="020B0502020104020203" pitchFamily="34" charset="0"/>
              </a:rPr>
              <a:t>UNCONDITIONED</a:t>
            </a:r>
            <a:r>
              <a:rPr lang="en-US" sz="2000" dirty="0" smtClean="0">
                <a:latin typeface="Gill Sans MT" panose="020B0502020104020203" pitchFamily="34" charset="0"/>
              </a:rPr>
              <a:t> </a:t>
            </a:r>
            <a:r>
              <a:rPr lang="en-US" sz="2000" dirty="0">
                <a:latin typeface="Gill Sans MT" panose="020B0502020104020203" pitchFamily="34" charset="0"/>
              </a:rPr>
              <a:t>-unlearned</a:t>
            </a:r>
          </a:p>
        </p:txBody>
      </p:sp>
    </p:spTree>
    <p:extLst>
      <p:ext uri="{BB962C8B-B14F-4D97-AF65-F5344CB8AC3E}">
        <p14:creationId xmlns:p14="http://schemas.microsoft.com/office/powerpoint/2010/main" val="2766296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6948" y="626604"/>
            <a:ext cx="10571998" cy="970450"/>
          </a:xfrm>
        </p:spPr>
        <p:txBody>
          <a:bodyPr/>
          <a:lstStyle/>
          <a:p>
            <a:r>
              <a:rPr lang="en-US" dirty="0">
                <a:solidFill>
                  <a:srgbClr val="FFC000"/>
                </a:solidFill>
                <a:latin typeface="Gill Sans MT" panose="020B0502020104020203" pitchFamily="34" charset="0"/>
              </a:rPr>
              <a:t>Classical Conditioning</a:t>
            </a:r>
            <a:endParaRPr lang="en-US" dirty="0"/>
          </a:p>
        </p:txBody>
      </p:sp>
      <p:sp>
        <p:nvSpPr>
          <p:cNvPr id="3" name="Rectangle 2"/>
          <p:cNvSpPr/>
          <p:nvPr/>
        </p:nvSpPr>
        <p:spPr>
          <a:xfrm>
            <a:off x="165461" y="2063319"/>
            <a:ext cx="6096000" cy="830997"/>
          </a:xfrm>
          <a:prstGeom prst="rect">
            <a:avLst/>
          </a:prstGeom>
        </p:spPr>
        <p:txBody>
          <a:bodyPr>
            <a:spAutoFit/>
          </a:bodyPr>
          <a:lstStyle/>
          <a:p>
            <a:r>
              <a:rPr lang="en-US" sz="1600" b="1" dirty="0">
                <a:latin typeface="Georgia" panose="02040502050405020303" pitchFamily="18" charset="0"/>
              </a:rPr>
              <a:t>Ivan Pavlov</a:t>
            </a:r>
            <a:r>
              <a:rPr lang="en-US" sz="1600" dirty="0">
                <a:latin typeface="Georgia" panose="02040502050405020303" pitchFamily="18" charset="0"/>
              </a:rPr>
              <a:t>, in full </a:t>
            </a:r>
            <a:r>
              <a:rPr lang="en-US" sz="1600" b="1" dirty="0">
                <a:latin typeface="Georgia" panose="02040502050405020303" pitchFamily="18" charset="0"/>
              </a:rPr>
              <a:t>Ivan </a:t>
            </a:r>
            <a:r>
              <a:rPr lang="en-US" sz="1600" b="1" dirty="0" err="1">
                <a:latin typeface="Georgia" panose="02040502050405020303" pitchFamily="18" charset="0"/>
              </a:rPr>
              <a:t>Petrovich</a:t>
            </a:r>
            <a:r>
              <a:rPr lang="en-US" sz="1600" b="1" dirty="0">
                <a:latin typeface="Georgia" panose="02040502050405020303" pitchFamily="18" charset="0"/>
              </a:rPr>
              <a:t> </a:t>
            </a:r>
            <a:r>
              <a:rPr lang="en-US" sz="1600" b="1" dirty="0" smtClean="0">
                <a:latin typeface="Georgia" panose="02040502050405020303" pitchFamily="18" charset="0"/>
              </a:rPr>
              <a:t>Pavlov</a:t>
            </a:r>
            <a:r>
              <a:rPr lang="en-US" sz="1600" dirty="0" smtClean="0">
                <a:latin typeface="Georgia" panose="02040502050405020303" pitchFamily="18" charset="0"/>
              </a:rPr>
              <a:t>, (1849-1936) Russian</a:t>
            </a:r>
            <a:r>
              <a:rPr lang="en-US" sz="1600" dirty="0">
                <a:latin typeface="Georgia" panose="02040502050405020303" pitchFamily="18" charset="0"/>
              </a:rPr>
              <a:t> </a:t>
            </a:r>
            <a:r>
              <a:rPr lang="en-US" sz="1600" dirty="0">
                <a:latin typeface="Georgia" panose="02040502050405020303" pitchFamily="18" charset="0"/>
                <a:hlinkClick r:id="rId2"/>
              </a:rPr>
              <a:t>physiologist</a:t>
            </a:r>
            <a:r>
              <a:rPr lang="en-US" sz="1600" dirty="0">
                <a:latin typeface="Georgia" panose="02040502050405020303" pitchFamily="18" charset="0"/>
              </a:rPr>
              <a:t> known chiefly for his development of the concept of the conditioned </a:t>
            </a:r>
            <a:r>
              <a:rPr lang="en-US" sz="1600" dirty="0">
                <a:latin typeface="Georgia" panose="02040502050405020303" pitchFamily="18" charset="0"/>
                <a:hlinkClick r:id="rId3"/>
              </a:rPr>
              <a:t>reflex</a:t>
            </a:r>
            <a:r>
              <a:rPr lang="en-US" sz="1600" dirty="0">
                <a:latin typeface="Georgia" panose="02040502050405020303" pitchFamily="18" charset="0"/>
              </a:rPr>
              <a:t>.</a:t>
            </a:r>
            <a:endParaRPr lang="en-US" sz="1600" dirty="0"/>
          </a:p>
        </p:txBody>
      </p:sp>
      <p:sp>
        <p:nvSpPr>
          <p:cNvPr id="5" name="AutoShape 2" descr="Ivan Petrovich Pavlov"/>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4"/>
          <a:stretch>
            <a:fillRect/>
          </a:stretch>
        </p:blipFill>
        <p:spPr>
          <a:xfrm>
            <a:off x="212178" y="3072088"/>
            <a:ext cx="2190750" cy="1647825"/>
          </a:xfrm>
          <a:prstGeom prst="rect">
            <a:avLst/>
          </a:prstGeom>
        </p:spPr>
      </p:pic>
      <p:sp>
        <p:nvSpPr>
          <p:cNvPr id="8" name="Right Arrow 7"/>
          <p:cNvSpPr/>
          <p:nvPr/>
        </p:nvSpPr>
        <p:spPr>
          <a:xfrm>
            <a:off x="3099931" y="4062315"/>
            <a:ext cx="1280162" cy="50509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415552" y="3072088"/>
            <a:ext cx="6096000" cy="584775"/>
          </a:xfrm>
          <a:prstGeom prst="rect">
            <a:avLst/>
          </a:prstGeom>
        </p:spPr>
        <p:txBody>
          <a:bodyPr>
            <a:spAutoFit/>
          </a:bodyPr>
          <a:lstStyle/>
          <a:p>
            <a:r>
              <a:rPr lang="en-US" sz="1600" dirty="0">
                <a:latin typeface="Georgia" panose="02040502050405020303" pitchFamily="18" charset="0"/>
              </a:rPr>
              <a:t>H</a:t>
            </a:r>
            <a:r>
              <a:rPr lang="en-US" sz="1600" dirty="0" smtClean="0">
                <a:latin typeface="Georgia" panose="02040502050405020303" pitchFamily="18" charset="0"/>
              </a:rPr>
              <a:t>e </a:t>
            </a:r>
            <a:r>
              <a:rPr lang="en-US" sz="1600" dirty="0">
                <a:latin typeface="Georgia" panose="02040502050405020303" pitchFamily="18" charset="0"/>
              </a:rPr>
              <a:t>trained a hungry dog to salivate at the sound of a metronome or buzzer, which was previously associated with the sight </a:t>
            </a:r>
            <a:r>
              <a:rPr lang="en-US" sz="1600" dirty="0">
                <a:latin typeface="arial" panose="020B0604020202020204" pitchFamily="34" charset="0"/>
              </a:rPr>
              <a:t>of food.</a:t>
            </a:r>
            <a:endParaRPr lang="en-US" sz="1600" dirty="0"/>
          </a:p>
        </p:txBody>
      </p:sp>
      <p:sp>
        <p:nvSpPr>
          <p:cNvPr id="10" name="Rectangle 9"/>
          <p:cNvSpPr/>
          <p:nvPr/>
        </p:nvSpPr>
        <p:spPr>
          <a:xfrm>
            <a:off x="5077096" y="3708502"/>
            <a:ext cx="6096000" cy="1815882"/>
          </a:xfrm>
          <a:prstGeom prst="rect">
            <a:avLst/>
          </a:prstGeom>
        </p:spPr>
        <p:txBody>
          <a:bodyPr>
            <a:spAutoFit/>
          </a:bodyPr>
          <a:lstStyle/>
          <a:p>
            <a:pPr marL="342900" indent="-342900" algn="just">
              <a:buFont typeface="Arial" panose="020B0604020202020204" pitchFamily="34" charset="0"/>
              <a:buChar char="•"/>
            </a:pPr>
            <a:r>
              <a:rPr lang="en-US" sz="1600" b="1" dirty="0">
                <a:solidFill>
                  <a:srgbClr val="FFC000"/>
                </a:solidFill>
                <a:latin typeface="Times New Roman" panose="02020603050405020304" pitchFamily="18" charset="0"/>
                <a:cs typeface="Times New Roman" panose="02020603050405020304" pitchFamily="18" charset="0"/>
              </a:rPr>
              <a:t>Classical Conditioning </a:t>
            </a:r>
            <a:r>
              <a:rPr lang="en-US" sz="12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Pavlovian” or “Respondent Conditioning”. </a:t>
            </a:r>
            <a:r>
              <a:rPr lang="en-US" sz="1600" b="1" dirty="0">
                <a:latin typeface="Times New Roman" panose="02020603050405020304" pitchFamily="18" charset="0"/>
                <a:cs typeface="Times New Roman" panose="02020603050405020304" pitchFamily="18" charset="0"/>
              </a:rPr>
              <a:t>"Focuses on involuntary, automatic behaviors/responses.</a:t>
            </a:r>
            <a:endParaRPr lang="en-US" b="1"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According to him two stimuli </a:t>
            </a:r>
            <a:r>
              <a:rPr lang="en-US" sz="1600" dirty="0">
                <a:latin typeface="Times New Roman" panose="02020603050405020304" pitchFamily="18" charset="0"/>
                <a:cs typeface="Times New Roman" panose="02020603050405020304" pitchFamily="18" charset="0"/>
              </a:rPr>
              <a:t>are linked together to produce a new learned response in a person or animal.</a:t>
            </a:r>
          </a:p>
          <a:p>
            <a:pPr marL="342900" indent="-342900" algn="jus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28356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40178" y="3935773"/>
            <a:ext cx="10554574" cy="5401597"/>
          </a:xfrm>
        </p:spPr>
        <p:txBody>
          <a:bodyPr>
            <a:normAutofit/>
          </a:bodyPr>
          <a:lstStyle/>
          <a:p>
            <a:pPr algn="just"/>
            <a:r>
              <a:rPr lang="en-US" sz="1600" b="1" dirty="0">
                <a:solidFill>
                  <a:srgbClr val="FFC000"/>
                </a:solidFill>
              </a:rPr>
              <a:t>Phase 1: Before </a:t>
            </a:r>
            <a:r>
              <a:rPr lang="en-US" sz="1600" b="1" dirty="0" smtClean="0">
                <a:solidFill>
                  <a:srgbClr val="FFC000"/>
                </a:solidFill>
              </a:rPr>
              <a:t>Conditioning</a:t>
            </a:r>
          </a:p>
          <a:p>
            <a:pPr marL="0" indent="0" algn="just">
              <a:buNone/>
            </a:pPr>
            <a:r>
              <a:rPr lang="en-US" dirty="0">
                <a:latin typeface="Times New Roman" panose="02020603050405020304" pitchFamily="18" charset="0"/>
                <a:cs typeface="Times New Roman" panose="02020603050405020304" pitchFamily="18" charset="0"/>
              </a:rPr>
              <a:t>The first part of the classical conditioning process requires a naturally occurring stimulus that will automatically elicit a response. </a:t>
            </a:r>
            <a:endParaRPr lang="en-US" dirty="0" smtClean="0">
              <a:latin typeface="Times New Roman" panose="02020603050405020304" pitchFamily="18" charset="0"/>
              <a:cs typeface="Times New Roman" panose="02020603050405020304" pitchFamily="18" charset="0"/>
            </a:endParaRPr>
          </a:p>
          <a:p>
            <a:pPr marL="0" indent="0" algn="just">
              <a:buNone/>
            </a:pPr>
            <a:r>
              <a:rPr lang="en-US" u="sng" dirty="0" smtClean="0">
                <a:latin typeface="Times New Roman" panose="02020603050405020304" pitchFamily="18" charset="0"/>
                <a:cs typeface="Times New Roman" panose="02020603050405020304" pitchFamily="18" charset="0"/>
              </a:rPr>
              <a:t>Presenting </a:t>
            </a:r>
            <a:r>
              <a:rPr lang="en-US" u="sng" dirty="0">
                <a:latin typeface="Times New Roman" panose="02020603050405020304" pitchFamily="18" charset="0"/>
                <a:cs typeface="Times New Roman" panose="02020603050405020304" pitchFamily="18" charset="0"/>
              </a:rPr>
              <a:t>food (the UCS) </a:t>
            </a:r>
            <a:r>
              <a:rPr lang="en-US" dirty="0">
                <a:latin typeface="Times New Roman" panose="02020603050405020304" pitchFamily="18" charset="0"/>
                <a:cs typeface="Times New Roman" panose="02020603050405020304" pitchFamily="18" charset="0"/>
              </a:rPr>
              <a:t>naturally and automatically triggers a </a:t>
            </a:r>
            <a:r>
              <a:rPr lang="en-US" u="sng" dirty="0">
                <a:latin typeface="Times New Roman" panose="02020603050405020304" pitchFamily="18" charset="0"/>
                <a:cs typeface="Times New Roman" panose="02020603050405020304" pitchFamily="18" charset="0"/>
              </a:rPr>
              <a:t>salivation response (the UCR</a:t>
            </a:r>
            <a:r>
              <a:rPr lang="en-US" u="sng" dirty="0" smtClean="0">
                <a:latin typeface="Times New Roman" panose="02020603050405020304" pitchFamily="18" charset="0"/>
                <a:cs typeface="Times New Roman" panose="02020603050405020304" pitchFamily="18" charset="0"/>
              </a:rPr>
              <a:t>).</a:t>
            </a:r>
          </a:p>
          <a:p>
            <a:pPr marL="0" indent="0" algn="ctr">
              <a:buNone/>
            </a:pPr>
            <a:r>
              <a:rPr lang="en-US" sz="2400" b="1" dirty="0" smtClean="0">
                <a:solidFill>
                  <a:srgbClr val="FFC000"/>
                </a:solidFill>
                <a:latin typeface="Times New Roman" panose="02020603050405020304" pitchFamily="18" charset="0"/>
                <a:cs typeface="Times New Roman" panose="02020603050405020304" pitchFamily="18" charset="0"/>
              </a:rPr>
              <a:t>UCS----------------------UCR</a:t>
            </a:r>
          </a:p>
          <a:p>
            <a:pPr marL="0" indent="0">
              <a:buNone/>
            </a:pPr>
            <a:endParaRPr lang="en-US" b="1" dirty="0" smtClean="0">
              <a:solidFill>
                <a:srgbClr val="FFC000"/>
              </a:solidFill>
            </a:endParaRPr>
          </a:p>
          <a:p>
            <a:endParaRPr lang="en-US" b="1" dirty="0" smtClean="0">
              <a:solidFill>
                <a:srgbClr val="FFC000"/>
              </a:solidFill>
            </a:endParaRPr>
          </a:p>
          <a:p>
            <a:pPr marL="0" indent="0">
              <a:buNone/>
            </a:pPr>
            <a:endParaRPr lang="en-US" b="1" dirty="0" smtClean="0">
              <a:solidFill>
                <a:srgbClr val="FFC000"/>
              </a:solidFill>
            </a:endParaRPr>
          </a:p>
          <a:p>
            <a:endParaRPr lang="en-US" b="1" dirty="0">
              <a:solidFill>
                <a:srgbClr val="FFC000"/>
              </a:solidFill>
            </a:endParaRPr>
          </a:p>
          <a:p>
            <a:endParaRPr lang="en-US" dirty="0"/>
          </a:p>
          <a:p>
            <a:pPr marL="0" indent="0">
              <a:buNone/>
            </a:pPr>
            <a:endParaRPr lang="en-US" dirty="0"/>
          </a:p>
        </p:txBody>
      </p:sp>
      <p:sp>
        <p:nvSpPr>
          <p:cNvPr id="6" name="Rectangle 5"/>
          <p:cNvSpPr/>
          <p:nvPr/>
        </p:nvSpPr>
        <p:spPr>
          <a:xfrm>
            <a:off x="240178" y="725711"/>
            <a:ext cx="5828272" cy="584775"/>
          </a:xfrm>
          <a:prstGeom prst="rect">
            <a:avLst/>
          </a:prstGeom>
        </p:spPr>
        <p:txBody>
          <a:bodyPr wrap="square">
            <a:spAutoFit/>
          </a:bodyPr>
          <a:lstStyle/>
          <a:p>
            <a:r>
              <a:rPr lang="en-US" sz="3200" b="1" dirty="0"/>
              <a:t>Pavlov’s Dog Experiment:</a:t>
            </a:r>
          </a:p>
        </p:txBody>
      </p:sp>
      <p:pic>
        <p:nvPicPr>
          <p:cNvPr id="4" name="Picture 3"/>
          <p:cNvPicPr>
            <a:picLocks noChangeAspect="1"/>
          </p:cNvPicPr>
          <p:nvPr/>
        </p:nvPicPr>
        <p:blipFill rotWithShape="1">
          <a:blip r:embed="rId2"/>
          <a:srcRect l="-48236" t="24567" r="50713" b="45119"/>
          <a:stretch/>
        </p:blipFill>
        <p:spPr>
          <a:xfrm>
            <a:off x="-1903638" y="2433442"/>
            <a:ext cx="5501870" cy="1756379"/>
          </a:xfrm>
          <a:prstGeom prst="rect">
            <a:avLst/>
          </a:prstGeom>
        </p:spPr>
      </p:pic>
      <p:pic>
        <p:nvPicPr>
          <p:cNvPr id="7" name="Picture 6"/>
          <p:cNvPicPr>
            <a:picLocks noChangeAspect="1"/>
          </p:cNvPicPr>
          <p:nvPr/>
        </p:nvPicPr>
        <p:blipFill rotWithShape="1">
          <a:blip r:embed="rId2"/>
          <a:srcRect l="50505" t="23031" b="46363"/>
          <a:stretch/>
        </p:blipFill>
        <p:spPr>
          <a:xfrm>
            <a:off x="3854059" y="2433443"/>
            <a:ext cx="2840349" cy="1756379"/>
          </a:xfrm>
          <a:prstGeom prst="rect">
            <a:avLst/>
          </a:prstGeom>
        </p:spPr>
      </p:pic>
    </p:spTree>
    <p:extLst>
      <p:ext uri="{BB962C8B-B14F-4D97-AF65-F5344CB8AC3E}">
        <p14:creationId xmlns:p14="http://schemas.microsoft.com/office/powerpoint/2010/main" val="3206229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5155" y="3035570"/>
            <a:ext cx="10554574" cy="3636511"/>
          </a:xfrm>
        </p:spPr>
        <p:txBody>
          <a:bodyPr/>
          <a:lstStyle/>
          <a:p>
            <a:pPr algn="just"/>
            <a:r>
              <a:rPr lang="en-US" b="1" dirty="0">
                <a:solidFill>
                  <a:srgbClr val="FFC000"/>
                </a:solidFill>
              </a:rPr>
              <a:t>Phase 2: During Conditioning</a:t>
            </a:r>
          </a:p>
          <a:p>
            <a:pPr marL="0" indent="0" algn="just">
              <a:buNone/>
            </a:pPr>
            <a:r>
              <a:rPr lang="en-US" dirty="0">
                <a:latin typeface="Times New Roman" panose="02020603050405020304" pitchFamily="18" charset="0"/>
                <a:cs typeface="Times New Roman" panose="02020603050405020304" pitchFamily="18" charset="0"/>
              </a:rPr>
              <a:t>During the second phase of the classical conditioning process, the previously neutral </a:t>
            </a:r>
            <a:r>
              <a:rPr lang="en-US" dirty="0" smtClean="0">
                <a:latin typeface="Times New Roman" panose="02020603050405020304" pitchFamily="18" charset="0"/>
                <a:cs typeface="Times New Roman" panose="02020603050405020304" pitchFamily="18" charset="0"/>
              </a:rPr>
              <a:t>stimulus (bell ring) </a:t>
            </a:r>
            <a:r>
              <a:rPr lang="en-US" dirty="0">
                <a:latin typeface="Times New Roman" panose="02020603050405020304" pitchFamily="18" charset="0"/>
                <a:cs typeface="Times New Roman" panose="02020603050405020304" pitchFamily="18" charset="0"/>
              </a:rPr>
              <a:t>is repeatedly paired with the unconditioned stimulus</a:t>
            </a:r>
            <a:r>
              <a:rPr lang="en-US" dirty="0" smtClean="0">
                <a:latin typeface="Times New Roman" panose="02020603050405020304" pitchFamily="18" charset="0"/>
                <a:cs typeface="Times New Roman" panose="02020603050405020304" pitchFamily="18" charset="0"/>
              </a:rPr>
              <a:t>.</a:t>
            </a:r>
          </a:p>
          <a:p>
            <a:pPr marL="0" indent="0" algn="just">
              <a:buNone/>
            </a:pP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As a result of this pairing, an association between the previously neutral </a:t>
            </a:r>
            <a:r>
              <a:rPr lang="en-US" dirty="0" smtClean="0">
                <a:latin typeface="Times New Roman" panose="02020603050405020304" pitchFamily="18" charset="0"/>
                <a:cs typeface="Times New Roman" panose="02020603050405020304" pitchFamily="18" charset="0"/>
              </a:rPr>
              <a:t>stimulus (</a:t>
            </a:r>
            <a:r>
              <a:rPr lang="en-US" dirty="0">
                <a:latin typeface="Times New Roman" panose="02020603050405020304" pitchFamily="18" charset="0"/>
                <a:cs typeface="Times New Roman" panose="02020603050405020304" pitchFamily="18" charset="0"/>
              </a:rPr>
              <a:t>bell ring) and the UCS (food) is formed</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During this learning process, a </a:t>
            </a:r>
            <a:r>
              <a:rPr lang="en-US" b="1" dirty="0" smtClean="0">
                <a:solidFill>
                  <a:srgbClr val="FFFF00"/>
                </a:solidFill>
                <a:latin typeface="Times New Roman" panose="02020603050405020304" pitchFamily="18" charset="0"/>
                <a:cs typeface="Times New Roman" panose="02020603050405020304" pitchFamily="18" charset="0"/>
              </a:rPr>
              <a:t>conditioned</a:t>
            </a:r>
            <a:r>
              <a:rPr lang="en-US" dirty="0" smtClean="0">
                <a:solidFill>
                  <a:srgbClr val="FFFF00"/>
                </a:solidFill>
                <a:latin typeface="Times New Roman" panose="02020603050405020304" pitchFamily="18" charset="0"/>
                <a:cs typeface="Times New Roman" panose="02020603050405020304" pitchFamily="18" charset="0"/>
              </a:rPr>
              <a:t> </a:t>
            </a:r>
            <a:r>
              <a:rPr lang="en-US" dirty="0">
                <a:solidFill>
                  <a:srgbClr val="FFFF00"/>
                </a:solidFill>
                <a:latin typeface="Times New Roman" panose="02020603050405020304" pitchFamily="18" charset="0"/>
                <a:cs typeface="Times New Roman" panose="02020603050405020304" pitchFamily="18" charset="0"/>
              </a:rPr>
              <a:t>response </a:t>
            </a:r>
            <a:r>
              <a:rPr lang="en-US" dirty="0" smtClean="0">
                <a:latin typeface="Times New Roman" panose="02020603050405020304" pitchFamily="18" charset="0"/>
                <a:cs typeface="Times New Roman" panose="02020603050405020304" pitchFamily="18" charset="0"/>
              </a:rPr>
              <a:t>through </a:t>
            </a:r>
            <a:r>
              <a:rPr lang="en-US" dirty="0">
                <a:latin typeface="Times New Roman" panose="02020603050405020304" pitchFamily="18" charset="0"/>
                <a:cs typeface="Times New Roman" panose="02020603050405020304" pitchFamily="18" charset="0"/>
              </a:rPr>
              <a:t>associations between an Unconditioned stimulus (US) and a Neutral stimulus (NS</a:t>
            </a:r>
            <a:r>
              <a:rPr lang="en-US" dirty="0" smtClean="0">
                <a:latin typeface="Times New Roman" panose="02020603050405020304" pitchFamily="18" charset="0"/>
                <a:cs typeface="Times New Roman" panose="02020603050405020304" pitchFamily="18" charset="0"/>
              </a:rPr>
              <a:t>) is being made.</a:t>
            </a: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pPr marL="0" indent="0" algn="ctr">
              <a:buNone/>
            </a:pPr>
            <a:r>
              <a:rPr lang="en-US" b="1" dirty="0" smtClean="0">
                <a:solidFill>
                  <a:srgbClr val="FFC000"/>
                </a:solidFill>
                <a:latin typeface="Times New Roman" panose="02020603050405020304" pitchFamily="18" charset="0"/>
                <a:cs typeface="Times New Roman" panose="02020603050405020304" pitchFamily="18" charset="0"/>
              </a:rPr>
              <a:t>UCS+NS-</a:t>
            </a:r>
            <a:r>
              <a:rPr lang="en-US" b="1" dirty="0" smtClean="0">
                <a:solidFill>
                  <a:srgbClr val="FFC000"/>
                </a:solidFill>
                <a:latin typeface="Times New Roman" panose="02020603050405020304" pitchFamily="18" charset="0"/>
                <a:cs typeface="Times New Roman" panose="02020603050405020304" pitchFamily="18" charset="0"/>
              </a:rPr>
              <a:t>---------------------UCR</a:t>
            </a:r>
            <a:endParaRPr lang="en-US" b="1" dirty="0">
              <a:solidFill>
                <a:srgbClr val="FFC000"/>
              </a:solidFill>
              <a:latin typeface="Times New Roman" panose="02020603050405020304" pitchFamily="18" charset="0"/>
              <a:cs typeface="Times New Roman" panose="02020603050405020304" pitchFamily="18" charset="0"/>
            </a:endParaRPr>
          </a:p>
          <a:p>
            <a:endParaRPr lang="en-US" dirty="0"/>
          </a:p>
        </p:txBody>
      </p:sp>
      <p:pic>
        <p:nvPicPr>
          <p:cNvPr id="6" name="Picture 5"/>
          <p:cNvPicPr>
            <a:picLocks noChangeAspect="1"/>
          </p:cNvPicPr>
          <p:nvPr/>
        </p:nvPicPr>
        <p:blipFill rotWithShape="1">
          <a:blip r:embed="rId2"/>
          <a:srcRect l="1914" t="54136" r="50857" b="2008"/>
          <a:stretch/>
        </p:blipFill>
        <p:spPr>
          <a:xfrm>
            <a:off x="9291630" y="794060"/>
            <a:ext cx="2900370" cy="2693201"/>
          </a:xfrm>
          <a:prstGeom prst="rect">
            <a:avLst/>
          </a:prstGeom>
        </p:spPr>
      </p:pic>
    </p:spTree>
    <p:extLst>
      <p:ext uri="{BB962C8B-B14F-4D97-AF65-F5344CB8AC3E}">
        <p14:creationId xmlns:p14="http://schemas.microsoft.com/office/powerpoint/2010/main" val="2939923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3365" y="3136687"/>
            <a:ext cx="10554574" cy="3636511"/>
          </a:xfrm>
        </p:spPr>
        <p:txBody>
          <a:bodyPr/>
          <a:lstStyle/>
          <a:p>
            <a:pPr algn="just"/>
            <a:r>
              <a:rPr lang="en-US" b="1" dirty="0">
                <a:solidFill>
                  <a:srgbClr val="FFC000"/>
                </a:solidFill>
              </a:rPr>
              <a:t>Phase 3: After Conditioning</a:t>
            </a:r>
          </a:p>
          <a:p>
            <a:pPr marL="0" indent="0" algn="just">
              <a:buNone/>
            </a:pPr>
            <a:r>
              <a:rPr lang="en-US" dirty="0">
                <a:latin typeface="Times New Roman" panose="02020603050405020304" pitchFamily="18" charset="0"/>
                <a:cs typeface="Times New Roman" panose="02020603050405020304" pitchFamily="18" charset="0"/>
              </a:rPr>
              <a:t>Once the association has been made between the UCS and the CS, presenting the conditioned stimulus alone will come to evoke a response. </a:t>
            </a:r>
            <a:endParaRPr lang="en-US" dirty="0" smtClean="0">
              <a:latin typeface="Times New Roman" panose="02020603050405020304" pitchFamily="18" charset="0"/>
              <a:cs typeface="Times New Roman" panose="02020603050405020304" pitchFamily="18" charset="0"/>
            </a:endParaRPr>
          </a:p>
          <a:p>
            <a:pPr marL="0" indent="0" algn="just">
              <a:buNone/>
            </a:pPr>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the </a:t>
            </a:r>
            <a:r>
              <a:rPr lang="en-US" b="1" dirty="0">
                <a:latin typeface="Times New Roman" panose="02020603050405020304" pitchFamily="18" charset="0"/>
                <a:cs typeface="Times New Roman" panose="02020603050405020304" pitchFamily="18" charset="0"/>
              </a:rPr>
              <a:t>after conditioning</a:t>
            </a:r>
            <a:r>
              <a:rPr lang="en-US" dirty="0">
                <a:latin typeface="Times New Roman" panose="02020603050405020304" pitchFamily="18" charset="0"/>
                <a:cs typeface="Times New Roman" panose="02020603050405020304" pitchFamily="18" charset="0"/>
              </a:rPr>
              <a:t> phase, the conditioned stimulus alone triggers the conditioned response</a:t>
            </a:r>
            <a:r>
              <a:rPr lang="en-US" dirty="0" smtClean="0">
                <a:latin typeface="Times New Roman" panose="02020603050405020304" pitchFamily="18" charset="0"/>
                <a:cs typeface="Times New Roman" panose="02020603050405020304" pitchFamily="18" charset="0"/>
              </a:rPr>
              <a:t>.</a:t>
            </a:r>
          </a:p>
          <a:p>
            <a:pPr marL="0" indent="0" algn="ctr">
              <a:buNone/>
            </a:pPr>
            <a:r>
              <a:rPr lang="en-US" sz="2000" b="1" dirty="0" smtClean="0">
                <a:solidFill>
                  <a:srgbClr val="FFC000"/>
                </a:solidFill>
              </a:rPr>
              <a:t>CS------------------</a:t>
            </a:r>
            <a:r>
              <a:rPr lang="en-US" sz="2000" b="1" dirty="0" smtClean="0">
                <a:solidFill>
                  <a:srgbClr val="FFC000"/>
                </a:solidFill>
              </a:rPr>
              <a:t>CR</a:t>
            </a:r>
          </a:p>
          <a:p>
            <a:endParaRPr lang="en-US" dirty="0"/>
          </a:p>
        </p:txBody>
      </p:sp>
      <p:pic>
        <p:nvPicPr>
          <p:cNvPr id="2" name="Picture 1"/>
          <p:cNvPicPr>
            <a:picLocks noChangeAspect="1"/>
          </p:cNvPicPr>
          <p:nvPr/>
        </p:nvPicPr>
        <p:blipFill rotWithShape="1">
          <a:blip r:embed="rId2"/>
          <a:srcRect l="51070" t="54618" r="-642" b="1044"/>
          <a:stretch/>
        </p:blipFill>
        <p:spPr>
          <a:xfrm>
            <a:off x="9014092" y="1123720"/>
            <a:ext cx="3177908" cy="2842352"/>
          </a:xfrm>
          <a:prstGeom prst="rect">
            <a:avLst/>
          </a:prstGeom>
        </p:spPr>
      </p:pic>
    </p:spTree>
    <p:extLst>
      <p:ext uri="{BB962C8B-B14F-4D97-AF65-F5344CB8AC3E}">
        <p14:creationId xmlns:p14="http://schemas.microsoft.com/office/powerpoint/2010/main" val="3598019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129768"/>
            <a:ext cx="10571998" cy="970450"/>
          </a:xfrm>
        </p:spPr>
        <p:txBody>
          <a:bodyPr/>
          <a:lstStyle/>
          <a:p>
            <a:r>
              <a:rPr lang="en-US" dirty="0"/>
              <a:t>Stage 1: Before </a:t>
            </a:r>
            <a:r>
              <a:rPr lang="en-US" dirty="0" smtClean="0"/>
              <a:t>Conditioning</a:t>
            </a:r>
            <a:r>
              <a:rPr lang="en-US" dirty="0"/>
              <a:t/>
            </a:r>
            <a:br>
              <a:rPr lang="en-US" dirty="0"/>
            </a:br>
            <a:endParaRPr lang="en-US" dirty="0"/>
          </a:p>
        </p:txBody>
      </p:sp>
      <p:sp>
        <p:nvSpPr>
          <p:cNvPr id="3" name="Content Placeholder 2"/>
          <p:cNvSpPr>
            <a:spLocks noGrp="1"/>
          </p:cNvSpPr>
          <p:nvPr>
            <p:ph idx="1"/>
          </p:nvPr>
        </p:nvSpPr>
        <p:spPr>
          <a:xfrm>
            <a:off x="677044" y="2814715"/>
            <a:ext cx="4165412" cy="3636511"/>
          </a:xfrm>
        </p:spPr>
        <p:txBody>
          <a:bodyPr>
            <a:noAutofit/>
          </a:bodyPr>
          <a:lstStyle/>
          <a:p>
            <a:pPr algn="just"/>
            <a:r>
              <a:rPr lang="en-US" b="1" dirty="0" smtClean="0">
                <a:latin typeface="Gill Sans MT" panose="020B0502020104020203" pitchFamily="34" charset="0"/>
              </a:rPr>
              <a:t>The </a:t>
            </a:r>
            <a:r>
              <a:rPr lang="en-US" b="1" dirty="0">
                <a:latin typeface="Gill Sans MT" panose="020B0502020104020203" pitchFamily="34" charset="0"/>
              </a:rPr>
              <a:t>Unconditioned Stimulus (UCS</a:t>
            </a:r>
            <a:r>
              <a:rPr lang="en-US" b="1" dirty="0" smtClean="0">
                <a:latin typeface="Gill Sans MT" panose="020B0502020104020203" pitchFamily="34" charset="0"/>
              </a:rPr>
              <a:t>):</a:t>
            </a:r>
          </a:p>
          <a:p>
            <a:pPr marL="0" indent="0" algn="just">
              <a:buNone/>
            </a:pPr>
            <a:r>
              <a:rPr lang="en-US" dirty="0" smtClean="0">
                <a:latin typeface="Gill Sans MT" panose="020B0502020104020203" pitchFamily="34" charset="0"/>
              </a:rPr>
              <a:t> </a:t>
            </a:r>
            <a:r>
              <a:rPr lang="en-US" dirty="0">
                <a:latin typeface="Gill Sans MT" panose="020B0502020104020203" pitchFamily="34" charset="0"/>
              </a:rPr>
              <a:t>The unconditioned stimulus is one that </a:t>
            </a:r>
            <a:r>
              <a:rPr lang="en-US" dirty="0" smtClean="0">
                <a:latin typeface="Gill Sans MT" panose="020B0502020104020203" pitchFamily="34" charset="0"/>
              </a:rPr>
              <a:t>unconditionally, naturally, and automatically triggers </a:t>
            </a:r>
            <a:r>
              <a:rPr lang="en-US" dirty="0">
                <a:latin typeface="Gill Sans MT" panose="020B0502020104020203" pitchFamily="34" charset="0"/>
              </a:rPr>
              <a:t>a response</a:t>
            </a:r>
            <a:r>
              <a:rPr lang="en-US" dirty="0" smtClean="0">
                <a:latin typeface="Gill Sans MT" panose="020B0502020104020203" pitchFamily="34" charset="0"/>
              </a:rPr>
              <a:t>.</a:t>
            </a:r>
          </a:p>
          <a:p>
            <a:pPr algn="just"/>
            <a:r>
              <a:rPr lang="en-US" b="1" dirty="0">
                <a:latin typeface="Gill Sans MT" panose="020B0502020104020203" pitchFamily="34" charset="0"/>
              </a:rPr>
              <a:t>The Unconditioned Response (UCR):</a:t>
            </a:r>
          </a:p>
          <a:p>
            <a:pPr marL="0" indent="0" algn="just">
              <a:buNone/>
            </a:pPr>
            <a:r>
              <a:rPr lang="en-US" dirty="0">
                <a:latin typeface="Gill Sans MT" panose="020B0502020104020203" pitchFamily="34" charset="0"/>
              </a:rPr>
              <a:t> The unconditioned response is the unlearned response that occurs naturally in response to the unconditioned stimulus.</a:t>
            </a:r>
          </a:p>
          <a:p>
            <a:pPr marL="0" indent="0" algn="just">
              <a:buNone/>
            </a:pPr>
            <a:endParaRPr lang="en-US" dirty="0">
              <a:latin typeface="Gill Sans MT" panose="020B0502020104020203" pitchFamily="34" charset="0"/>
            </a:endParaRPr>
          </a:p>
        </p:txBody>
      </p:sp>
      <p:pic>
        <p:nvPicPr>
          <p:cNvPr id="4" name="Content Placeholder 8"/>
          <p:cNvPicPr>
            <a:picLocks noChangeAspect="1"/>
          </p:cNvPicPr>
          <p:nvPr/>
        </p:nvPicPr>
        <p:blipFill rotWithShape="1">
          <a:blip r:embed="rId2"/>
          <a:srcRect l="16088" t="27419" r="44094" b="49210"/>
          <a:stretch/>
        </p:blipFill>
        <p:spPr>
          <a:xfrm>
            <a:off x="5321146" y="2462482"/>
            <a:ext cx="5921799" cy="3809918"/>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12198147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Stage 2 During Conditioning</a:t>
            </a:r>
            <a:endParaRPr lang="en-US" dirty="0"/>
          </a:p>
        </p:txBody>
      </p:sp>
      <p:sp>
        <p:nvSpPr>
          <p:cNvPr id="3" name="Content Placeholder 2"/>
          <p:cNvSpPr>
            <a:spLocks noGrp="1"/>
          </p:cNvSpPr>
          <p:nvPr>
            <p:ph idx="1"/>
          </p:nvPr>
        </p:nvSpPr>
        <p:spPr>
          <a:xfrm>
            <a:off x="429741" y="2648400"/>
            <a:ext cx="4752304" cy="3962607"/>
          </a:xfrm>
        </p:spPr>
        <p:txBody>
          <a:bodyPr>
            <a:normAutofit fontScale="85000" lnSpcReduction="10000"/>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Neutral Stimulus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Another </a:t>
            </a:r>
            <a:r>
              <a:rPr lang="en-US" sz="2000" dirty="0">
                <a:latin typeface="Gill Sans MT" panose="020B0502020104020203" pitchFamily="34" charset="0"/>
              </a:rPr>
              <a:t>stimulus which has no affect on a </a:t>
            </a:r>
            <a:r>
              <a:rPr lang="en-US" sz="2000" dirty="0" smtClean="0">
                <a:latin typeface="Gill Sans MT" panose="020B0502020104020203" pitchFamily="34" charset="0"/>
              </a:rPr>
              <a:t>person.</a:t>
            </a:r>
          </a:p>
          <a:p>
            <a:pPr marL="0" indent="0" algn="just">
              <a:buNone/>
            </a:pPr>
            <a:r>
              <a:rPr lang="en-US" sz="2000" dirty="0" smtClean="0">
                <a:latin typeface="Gill Sans MT" panose="020B0502020104020203" pitchFamily="34" charset="0"/>
              </a:rPr>
              <a:t>It could </a:t>
            </a:r>
            <a:r>
              <a:rPr lang="en-US" sz="2000" dirty="0">
                <a:latin typeface="Gill Sans MT" panose="020B0502020104020203" pitchFamily="34" charset="0"/>
              </a:rPr>
              <a:t>be a person, object, place </a:t>
            </a:r>
            <a:r>
              <a:rPr lang="en-US" sz="2000" dirty="0" smtClean="0">
                <a:latin typeface="Gill Sans MT" panose="020B0502020104020203" pitchFamily="34" charset="0"/>
              </a:rPr>
              <a:t>etc.</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NS in classical conditioning does not produce a response until it is paired with the unconditioned stimulus</a:t>
            </a:r>
            <a:r>
              <a:rPr lang="en-US" sz="2000" dirty="0" smtClean="0">
                <a:latin typeface="Gill Sans MT" panose="020B0502020104020203" pitchFamily="34" charset="0"/>
              </a:rPr>
              <a:t>.</a:t>
            </a:r>
          </a:p>
          <a:p>
            <a:pPr marL="0" indent="0" algn="just">
              <a:buNone/>
            </a:pPr>
            <a:endParaRPr lang="en-US" sz="2000" dirty="0" smtClean="0">
              <a:latin typeface="Gill Sans MT" panose="020B0502020104020203" pitchFamily="34" charset="0"/>
            </a:endParaRPr>
          </a:p>
          <a:p>
            <a:pPr algn="just"/>
            <a:r>
              <a:rPr lang="en-US" sz="2000" b="1" dirty="0">
                <a:latin typeface="Gill Sans MT" panose="020B0502020104020203" pitchFamily="34" charset="0"/>
              </a:rPr>
              <a:t>The Conditioned Stimulus </a:t>
            </a:r>
          </a:p>
          <a:p>
            <a:pPr marL="0" indent="0" algn="just">
              <a:buNone/>
            </a:pPr>
            <a:r>
              <a:rPr lang="en-US" sz="2000" dirty="0">
                <a:latin typeface="Gill Sans MT" panose="020B0502020104020203" pitchFamily="34" charset="0"/>
              </a:rPr>
              <a:t>The conditioned stimulus is previously neutral stimulus that, after becoming associated with the unconditioned stimulus, eventually comes to trigger a conditioned response.</a:t>
            </a:r>
          </a:p>
          <a:p>
            <a:pPr marL="0" indent="0" algn="just">
              <a:buNone/>
            </a:pPr>
            <a:endParaRPr lang="en-US" sz="2000" dirty="0" smtClean="0">
              <a:latin typeface="Gill Sans MT" panose="020B0502020104020203" pitchFamily="34" charset="0"/>
            </a:endParaRPr>
          </a:p>
          <a:p>
            <a:pPr marL="0" indent="0" algn="just">
              <a:buNone/>
            </a:pPr>
            <a:endParaRPr lang="en-US" dirty="0"/>
          </a:p>
          <a:p>
            <a:pPr algn="just"/>
            <a:endParaRPr lang="en-US" dirty="0"/>
          </a:p>
        </p:txBody>
      </p:sp>
      <p:pic>
        <p:nvPicPr>
          <p:cNvPr id="4" name="Picture 3"/>
          <p:cNvPicPr>
            <a:picLocks noChangeAspect="1"/>
          </p:cNvPicPr>
          <p:nvPr/>
        </p:nvPicPr>
        <p:blipFill rotWithShape="1">
          <a:blip r:embed="rId2"/>
          <a:srcRect l="15323" t="28301" r="40135" b="45290"/>
          <a:stretch/>
        </p:blipFill>
        <p:spPr>
          <a:xfrm>
            <a:off x="5331854" y="2222287"/>
            <a:ext cx="6722771" cy="3636511"/>
          </a:xfrm>
          <a:prstGeom prst="rect">
            <a:avLst/>
          </a:prstGeom>
        </p:spPr>
      </p:pic>
    </p:spTree>
    <p:extLst>
      <p:ext uri="{BB962C8B-B14F-4D97-AF65-F5344CB8AC3E}">
        <p14:creationId xmlns:p14="http://schemas.microsoft.com/office/powerpoint/2010/main" val="1581828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Stage 3 : After Conditioning</a:t>
            </a:r>
          </a:p>
        </p:txBody>
      </p:sp>
      <p:sp>
        <p:nvSpPr>
          <p:cNvPr id="3" name="Content Placeholder 2"/>
          <p:cNvSpPr>
            <a:spLocks noGrp="1"/>
          </p:cNvSpPr>
          <p:nvPr>
            <p:ph idx="1"/>
          </p:nvPr>
        </p:nvSpPr>
        <p:spPr>
          <a:xfrm>
            <a:off x="818712" y="2222287"/>
            <a:ext cx="4590415" cy="3636511"/>
          </a:xfrm>
        </p:spPr>
        <p:txBody>
          <a:bodyPr>
            <a:normAutofit/>
          </a:bodyPr>
          <a:lstStyle/>
          <a:p>
            <a:endParaRPr lang="en-US" sz="2400" b="1" dirty="0" smtClean="0">
              <a:latin typeface="Gill Sans MT" panose="020B0502020104020203" pitchFamily="34" charset="0"/>
            </a:endParaRPr>
          </a:p>
          <a:p>
            <a:r>
              <a:rPr lang="en-US" sz="2000" b="1" dirty="0" smtClean="0">
                <a:latin typeface="Gill Sans MT" panose="020B0502020104020203" pitchFamily="34" charset="0"/>
              </a:rPr>
              <a:t>The </a:t>
            </a:r>
            <a:r>
              <a:rPr lang="en-US" sz="2000" b="1" dirty="0">
                <a:latin typeface="Gill Sans MT" panose="020B0502020104020203" pitchFamily="34" charset="0"/>
              </a:rPr>
              <a:t>Conditioned </a:t>
            </a:r>
            <a:r>
              <a:rPr lang="en-US" sz="2000" b="1" dirty="0" smtClean="0">
                <a:latin typeface="Gill Sans MT" panose="020B0502020104020203" pitchFamily="34" charset="0"/>
              </a:rPr>
              <a:t>Response</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conditioned response is the learned response to the previously neutral stimulus.</a:t>
            </a:r>
          </a:p>
        </p:txBody>
      </p:sp>
      <p:pic>
        <p:nvPicPr>
          <p:cNvPr id="4" name="Picture 3"/>
          <p:cNvPicPr>
            <a:picLocks noChangeAspect="1"/>
          </p:cNvPicPr>
          <p:nvPr/>
        </p:nvPicPr>
        <p:blipFill rotWithShape="1">
          <a:blip r:embed="rId2"/>
          <a:srcRect l="15620" t="30942" r="40827" b="43178"/>
          <a:stretch/>
        </p:blipFill>
        <p:spPr>
          <a:xfrm>
            <a:off x="5602310" y="2892936"/>
            <a:ext cx="6589690" cy="2613322"/>
          </a:xfrm>
          <a:prstGeom prst="rect">
            <a:avLst/>
          </a:prstGeom>
        </p:spPr>
      </p:pic>
    </p:spTree>
    <p:extLst>
      <p:ext uri="{BB962C8B-B14F-4D97-AF65-F5344CB8AC3E}">
        <p14:creationId xmlns:p14="http://schemas.microsoft.com/office/powerpoint/2010/main" val="21352705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4132"/>
          <a:stretch/>
        </p:blipFill>
        <p:spPr>
          <a:xfrm>
            <a:off x="209144" y="1718793"/>
            <a:ext cx="8947150" cy="5139207"/>
          </a:xfrm>
          <a:prstGeom prst="rect">
            <a:avLst/>
          </a:prstGeom>
          <a:ln>
            <a:noFill/>
          </a:ln>
          <a:effectLst>
            <a:softEdge rad="112500"/>
          </a:effectLst>
        </p:spPr>
      </p:pic>
      <p:sp>
        <p:nvSpPr>
          <p:cNvPr id="3" name="Content Placeholder 2"/>
          <p:cNvSpPr>
            <a:spLocks noGrp="1"/>
          </p:cNvSpPr>
          <p:nvPr>
            <p:ph idx="1"/>
          </p:nvPr>
        </p:nvSpPr>
        <p:spPr>
          <a:xfrm>
            <a:off x="801291" y="1872343"/>
            <a:ext cx="8473338" cy="2672442"/>
          </a:xfrm>
        </p:spPr>
        <p:txBody>
          <a:bodyPr>
            <a:normAutofit/>
          </a:bodyPr>
          <a:lstStyle/>
          <a:p>
            <a:pPr>
              <a:buFont typeface="Wingdings" panose="05000000000000000000" pitchFamily="2" charset="2"/>
              <a:buChar char="q"/>
            </a:pPr>
            <a:r>
              <a:rPr lang="en-US" sz="2400" b="1" dirty="0">
                <a:solidFill>
                  <a:schemeClr val="bg1"/>
                </a:solidFill>
                <a:latin typeface="Gill Sans MT" panose="020B0502020104020203" pitchFamily="34" charset="0"/>
              </a:rPr>
              <a:t>WHAT IS </a:t>
            </a:r>
            <a:r>
              <a:rPr lang="en-US" sz="2400" b="1" dirty="0" smtClean="0">
                <a:solidFill>
                  <a:schemeClr val="bg1"/>
                </a:solidFill>
                <a:latin typeface="Gill Sans MT" panose="020B0502020104020203" pitchFamily="34" charset="0"/>
              </a:rPr>
              <a:t>LEARNING?</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HOW </a:t>
            </a:r>
            <a:r>
              <a:rPr lang="en-US" sz="2400" b="1" dirty="0">
                <a:solidFill>
                  <a:schemeClr val="bg1"/>
                </a:solidFill>
                <a:latin typeface="Gill Sans MT" panose="020B0502020104020203" pitchFamily="34" charset="0"/>
              </a:rPr>
              <a:t>IT TAKES </a:t>
            </a:r>
            <a:r>
              <a:rPr lang="en-US" sz="2400" b="1" dirty="0" smtClean="0">
                <a:solidFill>
                  <a:schemeClr val="bg1"/>
                </a:solidFill>
                <a:latin typeface="Gill Sans MT" panose="020B0502020104020203" pitchFamily="34" charset="0"/>
              </a:rPr>
              <a:t>PLACE?</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WHAT </a:t>
            </a:r>
            <a:r>
              <a:rPr lang="en-US" sz="2400" b="1" dirty="0">
                <a:solidFill>
                  <a:schemeClr val="bg1"/>
                </a:solidFill>
                <a:latin typeface="Gill Sans MT" panose="020B0502020104020203" pitchFamily="34" charset="0"/>
              </a:rPr>
              <a:t>ARE THE WAYS </a:t>
            </a:r>
            <a:r>
              <a:rPr lang="en-US" sz="2400" b="1" dirty="0" smtClean="0">
                <a:solidFill>
                  <a:schemeClr val="bg1"/>
                </a:solidFill>
                <a:latin typeface="Gill Sans MT" panose="020B0502020104020203" pitchFamily="34" charset="0"/>
              </a:rPr>
              <a:t>LEARNING IS HAPPENING?  </a:t>
            </a:r>
            <a:r>
              <a:rPr lang="en-US" sz="2000" b="1" dirty="0">
                <a:solidFill>
                  <a:schemeClr val="bg1"/>
                </a:solidFill>
                <a:latin typeface="Gill Sans MT" panose="020B0502020104020203" pitchFamily="34" charset="0"/>
              </a:rPr>
              <a:t/>
            </a:r>
            <a:br>
              <a:rPr lang="en-US" sz="2000" b="1" dirty="0">
                <a:solidFill>
                  <a:schemeClr val="bg1"/>
                </a:solidFill>
                <a:latin typeface="Gill Sans MT" panose="020B0502020104020203" pitchFamily="34" charset="0"/>
              </a:rPr>
            </a:br>
            <a:r>
              <a:rPr lang="en-US" sz="2000" dirty="0">
                <a:latin typeface="Gill Sans MT" panose="020B0502020104020203" pitchFamily="34" charset="0"/>
              </a:rPr>
              <a:t> </a:t>
            </a:r>
            <a:endParaRPr lang="en-US" sz="1400" dirty="0"/>
          </a:p>
        </p:txBody>
      </p:sp>
    </p:spTree>
    <p:extLst>
      <p:ext uri="{BB962C8B-B14F-4D97-AF65-F5344CB8AC3E}">
        <p14:creationId xmlns:p14="http://schemas.microsoft.com/office/powerpoint/2010/main" val="1120735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Watson’s work with little Albert</a:t>
            </a:r>
            <a:endParaRPr lang="en-US" dirty="0"/>
          </a:p>
        </p:txBody>
      </p:sp>
      <p:pic>
        <p:nvPicPr>
          <p:cNvPr id="3" name="Picture 2"/>
          <p:cNvPicPr>
            <a:picLocks noChangeAspect="1"/>
          </p:cNvPicPr>
          <p:nvPr/>
        </p:nvPicPr>
        <p:blipFill>
          <a:blip r:embed="rId3"/>
          <a:stretch>
            <a:fillRect/>
          </a:stretch>
        </p:blipFill>
        <p:spPr>
          <a:xfrm>
            <a:off x="0" y="1735176"/>
            <a:ext cx="6571762" cy="3482517"/>
          </a:xfrm>
          <a:prstGeom prst="rect">
            <a:avLst/>
          </a:prstGeom>
          <a:ln>
            <a:noFill/>
          </a:ln>
          <a:effectLst>
            <a:softEdge rad="112500"/>
          </a:effectLst>
        </p:spPr>
      </p:pic>
      <p:sp>
        <p:nvSpPr>
          <p:cNvPr id="4" name="Rectangle 3"/>
          <p:cNvSpPr/>
          <p:nvPr/>
        </p:nvSpPr>
        <p:spPr>
          <a:xfrm>
            <a:off x="365049" y="5535231"/>
            <a:ext cx="5841664" cy="369332"/>
          </a:xfrm>
          <a:prstGeom prst="rect">
            <a:avLst/>
          </a:prstGeom>
        </p:spPr>
        <p:txBody>
          <a:bodyPr wrap="none">
            <a:spAutoFit/>
          </a:bodyPr>
          <a:lstStyle/>
          <a:p>
            <a:r>
              <a:rPr lang="en-US" dirty="0"/>
              <a:t>https://www.youtube.com/watch?v=9hBfnXACsOI</a:t>
            </a:r>
          </a:p>
        </p:txBody>
      </p:sp>
    </p:spTree>
    <p:extLst>
      <p:ext uri="{BB962C8B-B14F-4D97-AF65-F5344CB8AC3E}">
        <p14:creationId xmlns:p14="http://schemas.microsoft.com/office/powerpoint/2010/main" val="2710911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88" y="815050"/>
            <a:ext cx="10571998" cy="970450"/>
          </a:xfrm>
        </p:spPr>
        <p:txBody>
          <a:bodyPr/>
          <a:lstStyle/>
          <a:p>
            <a:r>
              <a:rPr lang="en-US" dirty="0" smtClean="0">
                <a:solidFill>
                  <a:srgbClr val="FFC000"/>
                </a:solidFill>
                <a:latin typeface="Gill Sans MT" panose="020B0502020104020203" pitchFamily="34" charset="0"/>
              </a:rPr>
              <a:t>11.Operant </a:t>
            </a:r>
            <a:r>
              <a:rPr lang="en-US" dirty="0">
                <a:solidFill>
                  <a:srgbClr val="FFC000"/>
                </a:solidFill>
                <a:latin typeface="Gill Sans MT" panose="020B0502020104020203" pitchFamily="34" charset="0"/>
              </a:rPr>
              <a:t>Conditioning </a:t>
            </a:r>
            <a:r>
              <a:rPr lang="en-US" dirty="0">
                <a:latin typeface="Gill Sans MT" panose="020B0502020104020203" pitchFamily="34" charset="0"/>
              </a:rPr>
              <a:t>- </a:t>
            </a:r>
            <a:r>
              <a:rPr lang="en-US" dirty="0">
                <a:solidFill>
                  <a:srgbClr val="FFC000"/>
                </a:solidFill>
                <a:latin typeface="Gill Sans MT" panose="020B0502020104020203" pitchFamily="34" charset="0"/>
              </a:rPr>
              <a:t>Instrumental Conditioning</a:t>
            </a:r>
            <a:endParaRPr lang="en-US" dirty="0"/>
          </a:p>
        </p:txBody>
      </p:sp>
      <p:sp>
        <p:nvSpPr>
          <p:cNvPr id="3" name="Content Placeholder 2"/>
          <p:cNvSpPr>
            <a:spLocks noGrp="1"/>
          </p:cNvSpPr>
          <p:nvPr>
            <p:ph idx="1"/>
          </p:nvPr>
        </p:nvSpPr>
        <p:spPr>
          <a:xfrm>
            <a:off x="818712" y="2222287"/>
            <a:ext cx="7116598" cy="4241575"/>
          </a:xfrm>
        </p:spPr>
        <p:txBody>
          <a:bodyPr/>
          <a:lstStyle/>
          <a:p>
            <a:pPr algn="just"/>
            <a:r>
              <a:rPr lang="en-US" dirty="0" smtClean="0">
                <a:latin typeface="Gill Sans MT" panose="020B0502020104020203" pitchFamily="34" charset="0"/>
              </a:rPr>
              <a:t>First described by B. F. Skinner, an American Psychologist </a:t>
            </a:r>
          </a:p>
          <a:p>
            <a:pPr algn="just"/>
            <a:r>
              <a:rPr lang="en-US" dirty="0" smtClean="0">
                <a:latin typeface="Gill Sans MT" panose="020B0502020104020203" pitchFamily="34" charset="0"/>
              </a:rPr>
              <a:t>Specific consequences are associated with a voluntary behavior.</a:t>
            </a:r>
          </a:p>
          <a:p>
            <a:pPr algn="just"/>
            <a:r>
              <a:rPr lang="en-US" dirty="0" smtClean="0">
                <a:latin typeface="Gill Sans MT" panose="020B0502020104020203" pitchFamily="34" charset="0"/>
              </a:rPr>
              <a:t>It </a:t>
            </a:r>
            <a:r>
              <a:rPr lang="en-US" dirty="0">
                <a:latin typeface="Gill Sans MT" panose="020B0502020104020203" pitchFamily="34" charset="0"/>
              </a:rPr>
              <a:t>is a learning process in which behavior is sensitive to, or controlled by its </a:t>
            </a:r>
            <a:r>
              <a:rPr lang="en-US" b="1" dirty="0">
                <a:solidFill>
                  <a:srgbClr val="FF0000"/>
                </a:solidFill>
                <a:latin typeface="Gill Sans MT" panose="020B0502020104020203" pitchFamily="34" charset="0"/>
              </a:rPr>
              <a:t>consequences. </a:t>
            </a:r>
          </a:p>
          <a:p>
            <a:pPr marL="0" indent="0" algn="just">
              <a:buNone/>
            </a:pPr>
            <a:r>
              <a:rPr lang="en-US" b="1" dirty="0">
                <a:latin typeface="Gill Sans MT" panose="020B0502020104020203" pitchFamily="34" charset="0"/>
              </a:rPr>
              <a:t>                                   OR</a:t>
            </a:r>
          </a:p>
          <a:p>
            <a:pPr algn="just"/>
            <a:r>
              <a:rPr lang="en-US" dirty="0">
                <a:latin typeface="Gill Sans MT" panose="020B0502020104020203" pitchFamily="34" charset="0"/>
              </a:rPr>
              <a:t>It is a type of learning in which behavior is strengthened if followed by </a:t>
            </a:r>
            <a:r>
              <a:rPr lang="en-US" b="1" dirty="0">
                <a:solidFill>
                  <a:srgbClr val="FF0000"/>
                </a:solidFill>
                <a:latin typeface="Gill Sans MT" panose="020B0502020104020203" pitchFamily="34" charset="0"/>
              </a:rPr>
              <a:t>reinforcement</a:t>
            </a:r>
            <a:r>
              <a:rPr lang="en-US" dirty="0">
                <a:solidFill>
                  <a:srgbClr val="FF0000"/>
                </a:solidFill>
                <a:latin typeface="Gill Sans MT" panose="020B0502020104020203" pitchFamily="34" charset="0"/>
              </a:rPr>
              <a:t> </a:t>
            </a:r>
            <a:r>
              <a:rPr lang="en-US" dirty="0">
                <a:latin typeface="Gill Sans MT" panose="020B0502020104020203" pitchFamily="34" charset="0"/>
              </a:rPr>
              <a:t>or diminished if followed by </a:t>
            </a:r>
            <a:r>
              <a:rPr lang="en-US" b="1" dirty="0">
                <a:solidFill>
                  <a:srgbClr val="FF0000"/>
                </a:solidFill>
                <a:latin typeface="Gill Sans MT" panose="020B0502020104020203" pitchFamily="34" charset="0"/>
              </a:rPr>
              <a:t>punishment</a:t>
            </a:r>
            <a:r>
              <a:rPr lang="en-US" b="1" dirty="0">
                <a:latin typeface="Gill Sans MT" panose="020B0502020104020203" pitchFamily="34" charset="0"/>
              </a:rPr>
              <a:t>.</a:t>
            </a:r>
          </a:p>
          <a:p>
            <a:pPr algn="just"/>
            <a:r>
              <a:rPr lang="en-US" dirty="0">
                <a:latin typeface="Gill Sans MT" panose="020B0502020104020203" pitchFamily="34" charset="0"/>
              </a:rPr>
              <a:t>Involves applying reinforcement or punishment after a behavior.</a:t>
            </a:r>
          </a:p>
          <a:p>
            <a:endParaRPr lang="en-US" dirty="0"/>
          </a:p>
        </p:txBody>
      </p:sp>
      <p:pic>
        <p:nvPicPr>
          <p:cNvPr id="4" name="Picture 3"/>
          <p:cNvPicPr>
            <a:picLocks noChangeAspect="1"/>
          </p:cNvPicPr>
          <p:nvPr/>
        </p:nvPicPr>
        <p:blipFill>
          <a:blip r:embed="rId3"/>
          <a:stretch>
            <a:fillRect/>
          </a:stretch>
        </p:blipFill>
        <p:spPr>
          <a:xfrm>
            <a:off x="8040818" y="2187336"/>
            <a:ext cx="4087413" cy="43114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364919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Skinner Box</a:t>
            </a:r>
            <a:endParaRPr lang="en-US" dirty="0"/>
          </a:p>
        </p:txBody>
      </p:sp>
      <p:sp>
        <p:nvSpPr>
          <p:cNvPr id="3" name="Content Placeholder 2"/>
          <p:cNvSpPr>
            <a:spLocks noGrp="1"/>
          </p:cNvSpPr>
          <p:nvPr>
            <p:ph idx="1"/>
          </p:nvPr>
        </p:nvSpPr>
        <p:spPr>
          <a:xfrm>
            <a:off x="899209" y="2352907"/>
            <a:ext cx="5827415" cy="3636511"/>
          </a:xfrm>
        </p:spPr>
        <p:txBody>
          <a:bodyPr>
            <a:normAutofit/>
          </a:bodyPr>
          <a:lstStyle/>
          <a:p>
            <a:pPr algn="just"/>
            <a:r>
              <a:rPr lang="en-US" dirty="0">
                <a:latin typeface="Gill Sans MT" panose="020B0502020104020203" pitchFamily="34" charset="0"/>
              </a:rPr>
              <a:t>The "Skinner box" device was a chamber that contained a bar or key that an animal could press in order to receive food, water, or some other form of </a:t>
            </a:r>
            <a:r>
              <a:rPr lang="en-US" u="sng" dirty="0">
                <a:latin typeface="Gill Sans MT" panose="020B0502020104020203" pitchFamily="34" charset="0"/>
                <a:hlinkClick r:id="rId2"/>
              </a:rPr>
              <a:t>reinforcement</a:t>
            </a:r>
            <a:r>
              <a:rPr lang="en-US" dirty="0">
                <a:latin typeface="Gill Sans MT" panose="020B0502020104020203" pitchFamily="34" charset="0"/>
              </a:rPr>
              <a:t>.</a:t>
            </a:r>
          </a:p>
          <a:p>
            <a:pPr algn="just"/>
            <a:endParaRPr lang="en-US" dirty="0">
              <a:latin typeface="Gill Sans MT" panose="020B0502020104020203" pitchFamily="34" charset="0"/>
            </a:endParaRPr>
          </a:p>
          <a:p>
            <a:pPr algn="just"/>
            <a:r>
              <a:rPr lang="en-US" dirty="0">
                <a:latin typeface="Gill Sans MT" panose="020B0502020104020203" pitchFamily="34" charset="0"/>
              </a:rPr>
              <a:t>A Skinner box, also known as an operant conditioning chamber, is a device used to objectively record an animal's behavior in a compressed time frame. An animal can be rewarded or punished for engaging in certain behaviors, such as lever pressing (for rats) or key pecking (for pigeons).</a:t>
            </a:r>
          </a:p>
          <a:p>
            <a:endParaRPr lang="en-US" dirty="0"/>
          </a:p>
        </p:txBody>
      </p:sp>
      <p:pic>
        <p:nvPicPr>
          <p:cNvPr id="4" name="Picture 3"/>
          <p:cNvPicPr>
            <a:picLocks noChangeAspect="1"/>
          </p:cNvPicPr>
          <p:nvPr/>
        </p:nvPicPr>
        <p:blipFill>
          <a:blip r:embed="rId3"/>
          <a:stretch>
            <a:fillRect/>
          </a:stretch>
        </p:blipFill>
        <p:spPr>
          <a:xfrm>
            <a:off x="7125628" y="2352907"/>
            <a:ext cx="4906537" cy="4161395"/>
          </a:xfrm>
          <a:prstGeom prst="rect">
            <a:avLst/>
          </a:prstGeom>
        </p:spPr>
      </p:pic>
    </p:spTree>
    <p:extLst>
      <p:ext uri="{BB962C8B-B14F-4D97-AF65-F5344CB8AC3E}">
        <p14:creationId xmlns:p14="http://schemas.microsoft.com/office/powerpoint/2010/main" val="26337652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4885406" cy="970450"/>
          </a:xfrm>
        </p:spPr>
        <p:txBody>
          <a:bodyPr/>
          <a:lstStyle/>
          <a:p>
            <a:endParaRPr lang="en-US"/>
          </a:p>
        </p:txBody>
      </p:sp>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799" y="281053"/>
            <a:ext cx="7711700" cy="5783145"/>
          </a:xfrm>
        </p:spPr>
      </p:pic>
      <p:sp>
        <p:nvSpPr>
          <p:cNvPr id="5" name="TextBox 4"/>
          <p:cNvSpPr txBox="1"/>
          <p:nvPr/>
        </p:nvSpPr>
        <p:spPr>
          <a:xfrm>
            <a:off x="8621485" y="2097042"/>
            <a:ext cx="2847703" cy="4247317"/>
          </a:xfrm>
          <a:prstGeom prst="rect">
            <a:avLst/>
          </a:prstGeom>
          <a:noFill/>
        </p:spPr>
        <p:txBody>
          <a:bodyPr wrap="square" rtlCol="0">
            <a:spAutoFit/>
          </a:bodyPr>
          <a:lstStyle/>
          <a:p>
            <a:pPr algn="just"/>
            <a:r>
              <a:rPr lang="en-US" b="1" dirty="0" smtClean="0">
                <a:solidFill>
                  <a:srgbClr val="FFC000"/>
                </a:solidFill>
                <a:latin typeface="Gill Sans MT" panose="020B0502020104020203" pitchFamily="34" charset="0"/>
              </a:rPr>
              <a:t>Stimulus</a:t>
            </a:r>
            <a:r>
              <a:rPr lang="en-US" dirty="0" smtClean="0">
                <a:latin typeface="Gill Sans MT" panose="020B0502020104020203" pitchFamily="34" charset="0"/>
              </a:rPr>
              <a:t>: Light bulb</a:t>
            </a:r>
          </a:p>
          <a:p>
            <a:pPr algn="just"/>
            <a:r>
              <a:rPr lang="en-US" b="1" dirty="0" smtClean="0">
                <a:solidFill>
                  <a:srgbClr val="FFC000"/>
                </a:solidFill>
                <a:latin typeface="Gill Sans MT" panose="020B0502020104020203" pitchFamily="34" charset="0"/>
              </a:rPr>
              <a:t>Response/Behavior</a:t>
            </a:r>
            <a:r>
              <a:rPr lang="en-US" dirty="0" smtClean="0">
                <a:solidFill>
                  <a:srgbClr val="FFC000"/>
                </a:solidFill>
                <a:latin typeface="Gill Sans MT" panose="020B0502020104020203" pitchFamily="34" charset="0"/>
              </a:rPr>
              <a:t>: </a:t>
            </a:r>
            <a:r>
              <a:rPr lang="en-US" dirty="0" smtClean="0">
                <a:latin typeface="Gill Sans MT" panose="020B0502020104020203" pitchFamily="34" charset="0"/>
              </a:rPr>
              <a:t>Peck on the key</a:t>
            </a:r>
          </a:p>
          <a:p>
            <a:pPr algn="just"/>
            <a:r>
              <a:rPr lang="en-US" b="1" dirty="0" smtClean="0">
                <a:solidFill>
                  <a:srgbClr val="FFC000"/>
                </a:solidFill>
                <a:latin typeface="Gill Sans MT" panose="020B0502020104020203" pitchFamily="34" charset="0"/>
              </a:rPr>
              <a:t>Reward</a:t>
            </a:r>
            <a:r>
              <a:rPr lang="en-US" dirty="0" smtClean="0">
                <a:latin typeface="Gill Sans MT" panose="020B0502020104020203" pitchFamily="34" charset="0"/>
              </a:rPr>
              <a:t>: food</a:t>
            </a:r>
          </a:p>
          <a:p>
            <a:pPr algn="just"/>
            <a:endParaRPr lang="en-US" dirty="0" smtClean="0">
              <a:latin typeface="Gill Sans MT" panose="020B0502020104020203" pitchFamily="34" charset="0"/>
            </a:endParaRP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being rewarded.</a:t>
            </a:r>
          </a:p>
          <a:p>
            <a:pPr algn="just"/>
            <a:endParaRPr lang="en-US" dirty="0" smtClean="0">
              <a:latin typeface="Gill Sans MT" panose="020B0502020104020203" pitchFamily="34" charset="0"/>
            </a:endParaRPr>
          </a:p>
          <a:p>
            <a:pPr algn="just"/>
            <a:r>
              <a:rPr lang="en-US" dirty="0" smtClean="0">
                <a:latin typeface="Gill Sans MT" panose="020B0502020104020203" pitchFamily="34" charset="0"/>
              </a:rPr>
              <a:t>-Now the pigeon will respond on the light bulb to peck on the key”</a:t>
            </a: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strengthened.</a:t>
            </a:r>
            <a:endParaRPr lang="en-US" dirty="0">
              <a:latin typeface="Gill Sans MT" panose="020B0502020104020203" pitchFamily="34" charset="0"/>
            </a:endParaRPr>
          </a:p>
        </p:txBody>
      </p:sp>
    </p:spTree>
    <p:extLst>
      <p:ext uri="{BB962C8B-B14F-4D97-AF65-F5344CB8AC3E}">
        <p14:creationId xmlns:p14="http://schemas.microsoft.com/office/powerpoint/2010/main" val="286735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mute="1">
                <p:cTn id="7" fill="hold" display="0">
                  <p:stCondLst>
                    <p:cond delay="indefinite"/>
                  </p:stCondLst>
                </p:cTn>
                <p:tgtEl>
                  <p:spTgt spid="4"/>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16624" y="1949939"/>
            <a:ext cx="9494392" cy="4349079"/>
          </a:xfrm>
          <a:prstGeom prst="rect">
            <a:avLst/>
          </a:prstGeom>
        </p:spPr>
      </p:pic>
    </p:spTree>
    <p:extLst>
      <p:ext uri="{BB962C8B-B14F-4D97-AF65-F5344CB8AC3E}">
        <p14:creationId xmlns:p14="http://schemas.microsoft.com/office/powerpoint/2010/main" val="227476561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743402"/>
            <a:ext cx="10571998" cy="970450"/>
          </a:xfrm>
        </p:spPr>
        <p:txBody>
          <a:bodyPr/>
          <a:lstStyle/>
          <a:p>
            <a:r>
              <a:rPr lang="en-US" dirty="0"/>
              <a:t>COMPONENTS OF OPERANT CONDITIONING</a:t>
            </a:r>
            <a:r>
              <a:rPr lang="en-US" b="0" dirty="0"/>
              <a:t> </a:t>
            </a:r>
            <a:endParaRPr lang="en-US" dirty="0"/>
          </a:p>
        </p:txBody>
      </p:sp>
      <p:sp>
        <p:nvSpPr>
          <p:cNvPr id="3" name="Content Placeholder 2"/>
          <p:cNvSpPr>
            <a:spLocks noGrp="1"/>
          </p:cNvSpPr>
          <p:nvPr>
            <p:ph idx="1"/>
          </p:nvPr>
        </p:nvSpPr>
        <p:spPr>
          <a:xfrm>
            <a:off x="3265929" y="2234837"/>
            <a:ext cx="7140814" cy="3998209"/>
          </a:xfrm>
        </p:spPr>
        <p:txBody>
          <a:bodyPr/>
          <a:lstStyle/>
          <a:p>
            <a:pPr algn="just"/>
            <a:r>
              <a:rPr lang="en-US" sz="2000" b="1" dirty="0">
                <a:solidFill>
                  <a:srgbClr val="FF0000"/>
                </a:solidFill>
                <a:latin typeface="Gill Sans MT" panose="020B0502020104020203" pitchFamily="34" charset="0"/>
              </a:rPr>
              <a:t>Reinforcement</a:t>
            </a:r>
            <a:r>
              <a:rPr lang="en-US" sz="2000" dirty="0">
                <a:latin typeface="Gill Sans MT" panose="020B0502020104020203" pitchFamily="34" charset="0"/>
              </a:rPr>
              <a:t> is any event that strengthens or increases the </a:t>
            </a:r>
            <a:r>
              <a:rPr lang="en-US" sz="2000" dirty="0" smtClean="0">
                <a:latin typeface="Gill Sans MT" panose="020B0502020104020203" pitchFamily="34" charset="0"/>
              </a:rPr>
              <a:t>likelihood of behavior </a:t>
            </a:r>
            <a:r>
              <a:rPr lang="en-US" sz="2000" dirty="0">
                <a:latin typeface="Gill Sans MT" panose="020B0502020104020203" pitchFamily="34" charset="0"/>
              </a:rPr>
              <a:t>it follows. (Positive Reinforcers, Negative Reinforcers</a:t>
            </a:r>
            <a:r>
              <a:rPr lang="en-US" sz="2000" dirty="0" smtClean="0">
                <a:latin typeface="Gill Sans MT" panose="020B0502020104020203" pitchFamily="34" charset="0"/>
              </a:rPr>
              <a:t>)</a:t>
            </a:r>
          </a:p>
          <a:p>
            <a:pPr algn="just"/>
            <a:r>
              <a:rPr lang="en-US" sz="2000" dirty="0" smtClean="0">
                <a:latin typeface="Gill Sans MT" panose="020B0502020104020203" pitchFamily="34" charset="0"/>
              </a:rPr>
              <a:t>In </a:t>
            </a:r>
            <a:r>
              <a:rPr lang="en-US" sz="2000" dirty="0">
                <a:latin typeface="Gill Sans MT" panose="020B0502020104020203" pitchFamily="34" charset="0"/>
              </a:rPr>
              <a:t>both of these cases of reinforcement, the behavior increases</a:t>
            </a:r>
            <a:r>
              <a:rPr lang="en-US" sz="2000" dirty="0" smtClean="0">
                <a:latin typeface="Gill Sans MT" panose="020B0502020104020203" pitchFamily="34" charset="0"/>
              </a:rPr>
              <a:t>.</a:t>
            </a:r>
          </a:p>
          <a:p>
            <a:pPr algn="just"/>
            <a:r>
              <a:rPr lang="en-US" sz="2000" dirty="0">
                <a:latin typeface="Gill Sans MT" panose="020B0502020104020203" pitchFamily="34" charset="0"/>
              </a:rPr>
              <a:t>Reinforcement is used to help increase the probability that a specific behavior will occur in the future by delivering or removing a stimulus immediately after a behavior.</a:t>
            </a:r>
          </a:p>
          <a:p>
            <a:pPr algn="just"/>
            <a:r>
              <a:rPr lang="en-US" sz="2000" dirty="0">
                <a:latin typeface="Gill Sans MT" panose="020B0502020104020203" pitchFamily="34" charset="0"/>
              </a:rPr>
              <a:t>Another way to put it is that reinforcement, if done correctly, results in a behavior occurring more frequently in the future.</a:t>
            </a:r>
          </a:p>
          <a:p>
            <a:endParaRPr lang="en-US" dirty="0" smtClean="0"/>
          </a:p>
        </p:txBody>
      </p:sp>
      <p:pic>
        <p:nvPicPr>
          <p:cNvPr id="4" name="Picture 3"/>
          <p:cNvPicPr>
            <a:picLocks noChangeAspect="1"/>
          </p:cNvPicPr>
          <p:nvPr/>
        </p:nvPicPr>
        <p:blipFill>
          <a:blip r:embed="rId2"/>
          <a:stretch>
            <a:fillRect/>
          </a:stretch>
        </p:blipFill>
        <p:spPr>
          <a:xfrm>
            <a:off x="0" y="4648200"/>
            <a:ext cx="2066925" cy="2209800"/>
          </a:xfrm>
          <a:prstGeom prst="rect">
            <a:avLst/>
          </a:prstGeom>
        </p:spPr>
      </p:pic>
    </p:spTree>
    <p:extLst>
      <p:ext uri="{BB962C8B-B14F-4D97-AF65-F5344CB8AC3E}">
        <p14:creationId xmlns:p14="http://schemas.microsoft.com/office/powerpoint/2010/main" val="40204208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14728" y="1330814"/>
            <a:ext cx="5189857" cy="576262"/>
          </a:xfrm>
        </p:spPr>
        <p:txBody>
          <a:bodyPr/>
          <a:lstStyle/>
          <a:p>
            <a:r>
              <a:rPr lang="en-US" sz="2800" b="1" dirty="0">
                <a:solidFill>
                  <a:srgbClr val="FFFF00"/>
                </a:solidFill>
                <a:latin typeface="Gill Sans MT" panose="020B0502020104020203" pitchFamily="34" charset="0"/>
              </a:rPr>
              <a:t>Positive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4" name="Content Placeholder 3"/>
          <p:cNvSpPr>
            <a:spLocks noGrp="1"/>
          </p:cNvSpPr>
          <p:nvPr>
            <p:ph sz="half" idx="2"/>
          </p:nvPr>
        </p:nvSpPr>
        <p:spPr>
          <a:xfrm>
            <a:off x="334851" y="2417030"/>
            <a:ext cx="5669734" cy="3958755"/>
          </a:xfrm>
        </p:spPr>
        <p:txBody>
          <a:bodyPr>
            <a:normAutofit/>
          </a:bodyPr>
          <a:lstStyle/>
          <a:p>
            <a:pPr algn="just"/>
            <a:r>
              <a:rPr lang="en-US" i="1" dirty="0">
                <a:latin typeface="Gill Sans MT" panose="020B0502020104020203" pitchFamily="34" charset="0"/>
              </a:rPr>
              <a:t>P</a:t>
            </a:r>
            <a:r>
              <a:rPr lang="en-US" i="1" dirty="0" smtClean="0">
                <a:latin typeface="Gill Sans MT" panose="020B0502020104020203" pitchFamily="34" charset="0"/>
              </a:rPr>
              <a:t>resenting</a:t>
            </a:r>
            <a:r>
              <a:rPr lang="en-US" i="1" dirty="0">
                <a:latin typeface="Gill Sans MT" panose="020B0502020104020203" pitchFamily="34" charset="0"/>
              </a:rPr>
              <a:t> </a:t>
            </a:r>
            <a:r>
              <a:rPr lang="en-US" dirty="0">
                <a:latin typeface="Gill Sans MT" panose="020B0502020104020203" pitchFamily="34" charset="0"/>
              </a:rPr>
              <a:t>a </a:t>
            </a:r>
            <a:r>
              <a:rPr lang="en-US" dirty="0" smtClean="0">
                <a:latin typeface="Gill Sans MT" panose="020B0502020104020203" pitchFamily="34" charset="0"/>
              </a:rPr>
              <a:t>stimulus </a:t>
            </a:r>
            <a:r>
              <a:rPr lang="en-US" dirty="0">
                <a:latin typeface="Gill Sans MT" panose="020B0502020104020203" pitchFamily="34" charset="0"/>
              </a:rPr>
              <a:t>to the person after the desired behavior is exhibited, making the behavior more likely to happen in the </a:t>
            </a:r>
            <a:r>
              <a:rPr lang="en-US" dirty="0" smtClean="0">
                <a:latin typeface="Gill Sans MT" panose="020B0502020104020203" pitchFamily="34" charset="0"/>
              </a:rPr>
              <a:t>future. In </a:t>
            </a:r>
            <a:r>
              <a:rPr lang="en-US" dirty="0">
                <a:latin typeface="Gill Sans MT" panose="020B0502020104020203" pitchFamily="34" charset="0"/>
              </a:rPr>
              <a:t>situations that reflect positive reinforcement, a response or behavior is strengthened by the addition of something, such as praise or a direct reward</a:t>
            </a:r>
            <a:r>
              <a:rPr lang="en-US" dirty="0" smtClean="0">
                <a:latin typeface="Gill Sans MT" panose="020B0502020104020203" pitchFamily="34" charset="0"/>
              </a:rPr>
              <a:t>.</a:t>
            </a:r>
            <a:endParaRPr lang="en-US" dirty="0">
              <a:latin typeface="Gill Sans MT" panose="020B0502020104020203" pitchFamily="34" charset="0"/>
            </a:endParaRPr>
          </a:p>
          <a:p>
            <a:pPr algn="just"/>
            <a:r>
              <a:rPr lang="en-US" dirty="0">
                <a:solidFill>
                  <a:srgbClr val="00B0F0"/>
                </a:solidFill>
                <a:latin typeface="Gill Sans MT" panose="020B0502020104020203" pitchFamily="34" charset="0"/>
              </a:rPr>
              <a:t>For example: </a:t>
            </a:r>
            <a:endParaRPr lang="en-US" dirty="0" smtClean="0">
              <a:solidFill>
                <a:srgbClr val="00B0F0"/>
              </a:solidFill>
              <a:latin typeface="Gill Sans MT" panose="020B0502020104020203" pitchFamily="34" charset="0"/>
            </a:endParaRPr>
          </a:p>
          <a:p>
            <a:pPr marL="0" indent="0" algn="just">
              <a:buNone/>
            </a:pPr>
            <a:r>
              <a:rPr lang="en-US" dirty="0" smtClean="0">
                <a:latin typeface="Gill Sans MT" panose="020B0502020104020203" pitchFamily="34" charset="0"/>
              </a:rPr>
              <a:t>1</a:t>
            </a:r>
            <a:r>
              <a:rPr lang="en-US" dirty="0" smtClean="0">
                <a:latin typeface="Gill Sans MT" panose="020B0502020104020203" pitchFamily="34" charset="0"/>
              </a:rPr>
              <a:t>. A </a:t>
            </a:r>
            <a:r>
              <a:rPr lang="en-US" dirty="0">
                <a:latin typeface="Gill Sans MT" panose="020B0502020104020203" pitchFamily="34" charset="0"/>
              </a:rPr>
              <a:t>mother gives her son praise (positive stimulus) for doing homework (behavior). </a:t>
            </a:r>
            <a:endParaRPr lang="en-US" dirty="0" smtClean="0">
              <a:latin typeface="Gill Sans MT" panose="020B0502020104020203" pitchFamily="34" charset="0"/>
            </a:endParaRPr>
          </a:p>
          <a:p>
            <a:pPr marL="0" indent="0" algn="just">
              <a:buNone/>
            </a:pPr>
            <a:r>
              <a:rPr lang="en-US" dirty="0" smtClean="0">
                <a:latin typeface="Gill Sans MT" panose="020B0502020104020203" pitchFamily="34" charset="0"/>
              </a:rPr>
              <a:t>2. The </a:t>
            </a:r>
            <a:r>
              <a:rPr lang="en-US" dirty="0">
                <a:latin typeface="Gill Sans MT" panose="020B0502020104020203" pitchFamily="34" charset="0"/>
              </a:rPr>
              <a:t>little boy receives gifts (positive stimulus) for every A he earns on his report card (behavior).</a:t>
            </a:r>
          </a:p>
          <a:p>
            <a:endParaRPr lang="en-US" dirty="0"/>
          </a:p>
        </p:txBody>
      </p:sp>
      <p:sp>
        <p:nvSpPr>
          <p:cNvPr id="5" name="Text Placeholder 4"/>
          <p:cNvSpPr>
            <a:spLocks noGrp="1"/>
          </p:cNvSpPr>
          <p:nvPr>
            <p:ph type="body" sz="quarter" idx="3"/>
          </p:nvPr>
        </p:nvSpPr>
        <p:spPr>
          <a:xfrm>
            <a:off x="6416015" y="1330814"/>
            <a:ext cx="5194583" cy="576262"/>
          </a:xfrm>
        </p:spPr>
        <p:txBody>
          <a:bodyPr/>
          <a:lstStyle/>
          <a:p>
            <a:r>
              <a:rPr lang="en-US" sz="2800" b="1" dirty="0">
                <a:solidFill>
                  <a:srgbClr val="FFFF00"/>
                </a:solidFill>
                <a:latin typeface="Gill Sans MT" panose="020B0502020104020203" pitchFamily="34" charset="0"/>
              </a:rPr>
              <a:t>Negative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213792" y="2346692"/>
            <a:ext cx="5867210" cy="3958755"/>
          </a:xfrm>
        </p:spPr>
        <p:txBody>
          <a:bodyPr>
            <a:normAutofit/>
          </a:bodyPr>
          <a:lstStyle/>
          <a:p>
            <a:pPr algn="just"/>
            <a:r>
              <a:rPr lang="en-US" dirty="0" smtClean="0">
                <a:latin typeface="Gill Sans MT" panose="020B0502020104020203" pitchFamily="34" charset="0"/>
              </a:rPr>
              <a:t>Involve the removal of an unfavorable </a:t>
            </a:r>
            <a:r>
              <a:rPr lang="en-US" dirty="0" smtClean="0">
                <a:latin typeface="Gill Sans MT" panose="020B0502020104020203" pitchFamily="34" charset="0"/>
              </a:rPr>
              <a:t>events or outcomes after the display of a behavior. In these situations, a response is strengthened by the removal of something considered unpleasant.</a:t>
            </a:r>
          </a:p>
          <a:p>
            <a:pPr algn="just"/>
            <a:endParaRPr lang="en-US" dirty="0" smtClean="0">
              <a:solidFill>
                <a:srgbClr val="00B0F0"/>
              </a:solidFill>
              <a:latin typeface="Gill Sans MT" panose="020B0502020104020203" pitchFamily="34" charset="0"/>
            </a:endParaRPr>
          </a:p>
          <a:p>
            <a:pPr algn="just"/>
            <a:r>
              <a:rPr lang="en-US" dirty="0" smtClean="0">
                <a:solidFill>
                  <a:srgbClr val="00B0F0"/>
                </a:solidFill>
                <a:latin typeface="Gill Sans MT" panose="020B0502020104020203" pitchFamily="34" charset="0"/>
              </a:rPr>
              <a:t>For Example: </a:t>
            </a:r>
            <a:endParaRPr lang="en-US" dirty="0" smtClean="0">
              <a:solidFill>
                <a:srgbClr val="00B0F0"/>
              </a:solidFill>
              <a:latin typeface="Gill Sans MT" panose="020B0502020104020203" pitchFamily="34" charset="0"/>
            </a:endParaRPr>
          </a:p>
          <a:p>
            <a:pPr marL="0" indent="0" algn="just">
              <a:buNone/>
            </a:pPr>
            <a:r>
              <a:rPr lang="en-US" dirty="0" smtClean="0">
                <a:latin typeface="Gill Sans MT" panose="020B0502020104020203" pitchFamily="34" charset="0"/>
              </a:rPr>
              <a:t>1.Bob </a:t>
            </a:r>
            <a:r>
              <a:rPr lang="en-US" dirty="0" smtClean="0">
                <a:latin typeface="Gill Sans MT" panose="020B0502020104020203" pitchFamily="34" charset="0"/>
              </a:rPr>
              <a:t>does the dishes (behavior) in order to stop his mother’s nagging (aversive stimulus).</a:t>
            </a:r>
          </a:p>
          <a:p>
            <a:pPr marL="0" indent="0" algn="just">
              <a:buNone/>
            </a:pPr>
            <a:r>
              <a:rPr lang="en-US" sz="1600" dirty="0" smtClean="0">
                <a:latin typeface="Gill Sans MT" panose="020B0502020104020203" pitchFamily="34" charset="0"/>
              </a:rPr>
              <a:t>2. </a:t>
            </a:r>
            <a:r>
              <a:rPr lang="en-US" dirty="0" smtClean="0">
                <a:latin typeface="Gill Sans MT" panose="020B0502020104020203" pitchFamily="34" charset="0"/>
              </a:rPr>
              <a:t>Doing </a:t>
            </a:r>
            <a:r>
              <a:rPr lang="en-US" dirty="0">
                <a:latin typeface="Gill Sans MT" panose="020B0502020104020203" pitchFamily="34" charset="0"/>
              </a:rPr>
              <a:t>away with homework for the weekend if students behave well in class</a:t>
            </a:r>
            <a:endParaRPr lang="en-US" sz="2000" dirty="0">
              <a:latin typeface="Gill Sans MT" panose="020B0502020104020203" pitchFamily="34" charset="0"/>
            </a:endParaRPr>
          </a:p>
        </p:txBody>
      </p:sp>
    </p:spTree>
    <p:extLst>
      <p:ext uri="{BB962C8B-B14F-4D97-AF65-F5344CB8AC3E}">
        <p14:creationId xmlns:p14="http://schemas.microsoft.com/office/powerpoint/2010/main" val="5416207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000" b="1" dirty="0">
                <a:solidFill>
                  <a:srgbClr val="FF0000"/>
                </a:solidFill>
                <a:latin typeface="Gill Sans MT" panose="020B0502020104020203" pitchFamily="34" charset="0"/>
              </a:rPr>
              <a:t>Punishment</a:t>
            </a:r>
            <a:r>
              <a:rPr lang="en-US" sz="2000" dirty="0">
                <a:latin typeface="Gill Sans MT" panose="020B0502020104020203" pitchFamily="34" charset="0"/>
              </a:rPr>
              <a:t>, is the presentation of an adverse event or outcome that causes a decrease in the behavior it follows. (Positive Punishment, Negative Punishment) </a:t>
            </a:r>
            <a:endParaRPr lang="en-US" sz="2000" dirty="0" smtClean="0">
              <a:latin typeface="Gill Sans MT" panose="020B0502020104020203" pitchFamily="34" charset="0"/>
            </a:endParaRPr>
          </a:p>
          <a:p>
            <a:pPr algn="just"/>
            <a:r>
              <a:rPr lang="en-US" sz="2000" dirty="0" smtClean="0">
                <a:latin typeface="Gill Sans MT" panose="020B0502020104020203" pitchFamily="34" charset="0"/>
              </a:rPr>
              <a:t>In </a:t>
            </a:r>
            <a:r>
              <a:rPr lang="en-US" sz="2000" dirty="0">
                <a:latin typeface="Gill Sans MT" panose="020B0502020104020203" pitchFamily="34" charset="0"/>
              </a:rPr>
              <a:t>both of these cases of punishment, the behavior decreases.</a:t>
            </a:r>
          </a:p>
        </p:txBody>
      </p:sp>
    </p:spTree>
    <p:extLst>
      <p:ext uri="{BB962C8B-B14F-4D97-AF65-F5344CB8AC3E}">
        <p14:creationId xmlns:p14="http://schemas.microsoft.com/office/powerpoint/2010/main" val="4028386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02651" y="1322021"/>
            <a:ext cx="5189857" cy="576262"/>
          </a:xfrm>
        </p:spPr>
        <p:txBody>
          <a:bodyPr/>
          <a:lstStyle/>
          <a:p>
            <a:r>
              <a:rPr lang="en-US" sz="2800" b="1" dirty="0">
                <a:solidFill>
                  <a:srgbClr val="FFFF00"/>
                </a:solidFill>
                <a:latin typeface="Gill Sans MT" panose="020B0502020104020203" pitchFamily="34" charset="0"/>
              </a:rPr>
              <a:t>Positive punishment</a:t>
            </a:r>
          </a:p>
        </p:txBody>
      </p:sp>
      <p:sp>
        <p:nvSpPr>
          <p:cNvPr id="4" name="Content Placeholder 3"/>
          <p:cNvSpPr>
            <a:spLocks noGrp="1"/>
          </p:cNvSpPr>
          <p:nvPr>
            <p:ph sz="half" idx="2"/>
          </p:nvPr>
        </p:nvSpPr>
        <p:spPr>
          <a:xfrm>
            <a:off x="814729" y="2751138"/>
            <a:ext cx="5189856" cy="3907239"/>
          </a:xfrm>
        </p:spPr>
        <p:txBody>
          <a:bodyPr>
            <a:normAutofit/>
          </a:bodyPr>
          <a:lstStyle/>
          <a:p>
            <a:pPr algn="just"/>
            <a:r>
              <a:rPr lang="en-US" b="1" dirty="0">
                <a:solidFill>
                  <a:srgbClr val="FFFF00"/>
                </a:solidFill>
                <a:latin typeface="Gill Sans MT" panose="020B0502020104020203" pitchFamily="34" charset="0"/>
              </a:rPr>
              <a:t>Positive </a:t>
            </a:r>
            <a:r>
              <a:rPr lang="en-US" b="1" dirty="0" smtClean="0">
                <a:solidFill>
                  <a:srgbClr val="FFFF00"/>
                </a:solidFill>
                <a:latin typeface="Gill Sans MT" panose="020B0502020104020203" pitchFamily="34" charset="0"/>
              </a:rPr>
              <a:t>punishment: </a:t>
            </a:r>
            <a:r>
              <a:rPr lang="en-US" dirty="0">
                <a:latin typeface="Gill Sans MT" panose="020B0502020104020203" pitchFamily="34" charset="0"/>
              </a:rPr>
              <a:t>i</a:t>
            </a:r>
            <a:r>
              <a:rPr lang="en-US" dirty="0" smtClean="0">
                <a:latin typeface="Gill Sans MT" panose="020B0502020104020203" pitchFamily="34" charset="0"/>
              </a:rPr>
              <a:t>nvolves the </a:t>
            </a:r>
            <a:r>
              <a:rPr lang="en-US" dirty="0">
                <a:latin typeface="Gill Sans MT" panose="020B0502020104020203" pitchFamily="34" charset="0"/>
              </a:rPr>
              <a:t>presentation of an unfavorable event or outcome in order to weaken the response it follows</a:t>
            </a:r>
            <a:r>
              <a:rPr lang="en-US" dirty="0" smtClean="0">
                <a:latin typeface="Gill Sans MT" panose="020B0502020104020203" pitchFamily="34" charset="0"/>
              </a:rPr>
              <a:t>.</a:t>
            </a:r>
          </a:p>
          <a:p>
            <a:pPr algn="just"/>
            <a:r>
              <a:rPr lang="en-US" dirty="0" smtClean="0">
                <a:solidFill>
                  <a:srgbClr val="00B0F0"/>
                </a:solidFill>
                <a:latin typeface="Gill Sans MT" panose="020B0502020104020203" pitchFamily="34" charset="0"/>
              </a:rPr>
              <a:t>For example: </a:t>
            </a:r>
            <a:endParaRPr lang="en-US" dirty="0">
              <a:solidFill>
                <a:srgbClr val="00B0F0"/>
              </a:solidFill>
              <a:latin typeface="Gill Sans MT" panose="020B0502020104020203" pitchFamily="34" charset="0"/>
            </a:endParaRPr>
          </a:p>
          <a:p>
            <a:pPr marL="0" indent="0" algn="just">
              <a:buNone/>
            </a:pPr>
            <a:r>
              <a:rPr lang="en-US" dirty="0" smtClean="0">
                <a:latin typeface="Gill Sans MT" panose="020B0502020104020203" pitchFamily="34" charset="0"/>
              </a:rPr>
              <a:t>1</a:t>
            </a:r>
            <a:r>
              <a:rPr lang="en-US" dirty="0" smtClean="0">
                <a:latin typeface="Gill Sans MT" panose="020B0502020104020203" pitchFamily="34" charset="0"/>
              </a:rPr>
              <a:t>. An </a:t>
            </a:r>
            <a:r>
              <a:rPr lang="en-US" dirty="0">
                <a:latin typeface="Gill Sans MT" panose="020B0502020104020203" pitchFamily="34" charset="0"/>
              </a:rPr>
              <a:t>employee exhibits bad behavior at work and the boss criticizes him. The behavior will decrease because of the boss’s criticism. </a:t>
            </a:r>
          </a:p>
          <a:p>
            <a:pPr marL="0" indent="0" algn="just">
              <a:buNone/>
            </a:pPr>
            <a:r>
              <a:rPr lang="en-US" dirty="0" smtClean="0">
                <a:latin typeface="Gill Sans MT" panose="020B0502020104020203" pitchFamily="34" charset="0"/>
              </a:rPr>
              <a:t>2. In </a:t>
            </a:r>
            <a:r>
              <a:rPr lang="en-US" dirty="0">
                <a:latin typeface="Gill Sans MT" panose="020B0502020104020203" pitchFamily="34" charset="0"/>
              </a:rPr>
              <a:t>an experiment, the subject received a slight electric shock when they got an answer wrong.</a:t>
            </a:r>
          </a:p>
          <a:p>
            <a:endParaRPr lang="en-US" dirty="0"/>
          </a:p>
        </p:txBody>
      </p:sp>
      <p:sp>
        <p:nvSpPr>
          <p:cNvPr id="5" name="Text Placeholder 4"/>
          <p:cNvSpPr>
            <a:spLocks noGrp="1"/>
          </p:cNvSpPr>
          <p:nvPr>
            <p:ph type="body" sz="quarter" idx="3"/>
          </p:nvPr>
        </p:nvSpPr>
        <p:spPr>
          <a:xfrm>
            <a:off x="6589585" y="1322021"/>
            <a:ext cx="5194583" cy="576262"/>
          </a:xfrm>
        </p:spPr>
        <p:txBody>
          <a:bodyPr/>
          <a:lstStyle/>
          <a:p>
            <a:r>
              <a:rPr lang="en-US" sz="2800" b="1" dirty="0">
                <a:solidFill>
                  <a:srgbClr val="FFFF00"/>
                </a:solidFill>
                <a:latin typeface="Gill Sans MT" panose="020B0502020104020203" pitchFamily="34" charset="0"/>
              </a:rPr>
              <a:t>Negative punishment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465193" y="2751138"/>
            <a:ext cx="5318975" cy="3907239"/>
          </a:xfrm>
        </p:spPr>
        <p:txBody>
          <a:bodyPr>
            <a:noAutofit/>
          </a:bodyPr>
          <a:lstStyle/>
          <a:p>
            <a:pPr algn="just"/>
            <a:r>
              <a:rPr lang="en-US" b="1" dirty="0">
                <a:solidFill>
                  <a:srgbClr val="FFFF00"/>
                </a:solidFill>
                <a:latin typeface="Gill Sans MT" panose="020B0502020104020203" pitchFamily="34" charset="0"/>
              </a:rPr>
              <a:t>Negative punishment</a:t>
            </a:r>
            <a:r>
              <a:rPr lang="en-US" dirty="0">
                <a:latin typeface="Gill Sans MT" panose="020B0502020104020203" pitchFamily="34" charset="0"/>
              </a:rPr>
              <a:t>, also known as punishment by removal, occurs when an favorable event or outcome is removed after a behavior occurs</a:t>
            </a:r>
            <a:r>
              <a:rPr lang="en-US" dirty="0" smtClean="0">
                <a:latin typeface="Gill Sans MT" panose="020B0502020104020203" pitchFamily="34" charset="0"/>
              </a:rPr>
              <a:t>.</a:t>
            </a:r>
          </a:p>
          <a:p>
            <a:pPr algn="just"/>
            <a:r>
              <a:rPr lang="en-US" dirty="0" smtClean="0">
                <a:solidFill>
                  <a:srgbClr val="00B0F0"/>
                </a:solidFill>
                <a:latin typeface="Gill Sans MT" panose="020B0502020104020203" pitchFamily="34" charset="0"/>
              </a:rPr>
              <a:t>For example: </a:t>
            </a:r>
            <a:endParaRPr lang="en-US" dirty="0" smtClean="0">
              <a:solidFill>
                <a:srgbClr val="00B0F0"/>
              </a:solidFill>
              <a:latin typeface="Gill Sans MT" panose="020B0502020104020203" pitchFamily="34" charset="0"/>
            </a:endParaRPr>
          </a:p>
          <a:p>
            <a:pPr marL="0" indent="0" algn="just">
              <a:buNone/>
            </a:pPr>
            <a:r>
              <a:rPr lang="en-US" dirty="0" smtClean="0">
                <a:latin typeface="Gill Sans MT" panose="020B0502020104020203" pitchFamily="34" charset="0"/>
              </a:rPr>
              <a:t>1</a:t>
            </a:r>
            <a:r>
              <a:rPr lang="en-US" dirty="0" smtClean="0">
                <a:latin typeface="Gill Sans MT" panose="020B0502020104020203" pitchFamily="34" charset="0"/>
              </a:rPr>
              <a:t>.</a:t>
            </a:r>
            <a:r>
              <a:rPr lang="en-US" dirty="0">
                <a:latin typeface="Gill Sans MT" panose="020B0502020104020203" pitchFamily="34" charset="0"/>
              </a:rPr>
              <a:t> Taking the student's phone or tablet because of improper use during the class</a:t>
            </a:r>
            <a:endParaRPr lang="en-US" dirty="0" smtClean="0">
              <a:latin typeface="Gill Sans MT" panose="020B0502020104020203" pitchFamily="34" charset="0"/>
            </a:endParaRPr>
          </a:p>
          <a:p>
            <a:pPr marL="0" indent="0" algn="just">
              <a:buNone/>
            </a:pPr>
            <a:r>
              <a:rPr lang="en-US" dirty="0" smtClean="0">
                <a:latin typeface="Gill Sans MT" panose="020B0502020104020203" pitchFamily="34" charset="0"/>
              </a:rPr>
              <a:t>2. A third-grade boy yells at another student during class, so his teacher takes away "good behavior" tokens that can be redeemed for prizes.</a:t>
            </a:r>
            <a:endParaRPr lang="en-US" dirty="0">
              <a:latin typeface="Gill Sans MT" panose="020B0502020104020203" pitchFamily="34" charset="0"/>
            </a:endParaRPr>
          </a:p>
        </p:txBody>
      </p:sp>
    </p:spTree>
    <p:extLst>
      <p:ext uri="{BB962C8B-B14F-4D97-AF65-F5344CB8AC3E}">
        <p14:creationId xmlns:p14="http://schemas.microsoft.com/office/powerpoint/2010/main" val="30284871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pic>
        <p:nvPicPr>
          <p:cNvPr id="7" name="Content Placeholder 7"/>
          <p:cNvPicPr>
            <a:picLocks noChangeAspect="1"/>
          </p:cNvPicPr>
          <p:nvPr/>
        </p:nvPicPr>
        <p:blipFill>
          <a:blip r:embed="rId2"/>
          <a:stretch>
            <a:fillRect/>
          </a:stretch>
        </p:blipFill>
        <p:spPr>
          <a:xfrm>
            <a:off x="700771" y="400594"/>
            <a:ext cx="8512897" cy="6457406"/>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439900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lvl="0"/>
            <a:r>
              <a:rPr lang="en-US" sz="2000" dirty="0">
                <a:latin typeface="Gill Sans MT" panose="020B0502020104020203" pitchFamily="34" charset="0"/>
              </a:rPr>
              <a:t>Define </a:t>
            </a:r>
            <a:r>
              <a:rPr lang="en-US" sz="2000" dirty="0" smtClean="0">
                <a:latin typeface="Gill Sans MT" panose="020B0502020104020203" pitchFamily="34" charset="0"/>
              </a:rPr>
              <a:t>learning.</a:t>
            </a:r>
            <a:endParaRPr lang="en-US" sz="2000" dirty="0" smtClean="0">
              <a:latin typeface="Gill Sans MT" panose="020B0502020104020203" pitchFamily="34" charset="0"/>
            </a:endParaRPr>
          </a:p>
          <a:p>
            <a:pPr lvl="0"/>
            <a:r>
              <a:rPr lang="en-US" sz="2000" dirty="0" smtClean="0">
                <a:latin typeface="Gill Sans MT" panose="020B0502020104020203" pitchFamily="34" charset="0"/>
              </a:rPr>
              <a:t>Recognize </a:t>
            </a:r>
            <a:r>
              <a:rPr lang="en-US" sz="2000" dirty="0">
                <a:latin typeface="Gill Sans MT" panose="020B0502020104020203" pitchFamily="34" charset="0"/>
              </a:rPr>
              <a:t>and define three basic forms of </a:t>
            </a:r>
            <a:r>
              <a:rPr lang="en-US" sz="2000" dirty="0" smtClean="0">
                <a:latin typeface="Gill Sans MT" panose="020B0502020104020203" pitchFamily="34" charset="0"/>
              </a:rPr>
              <a:t>learning—classical </a:t>
            </a:r>
            <a:r>
              <a:rPr lang="en-US" sz="2000" dirty="0">
                <a:latin typeface="Gill Sans MT" panose="020B0502020104020203" pitchFamily="34" charset="0"/>
              </a:rPr>
              <a:t>conditioning, operant conditioning, and observational </a:t>
            </a:r>
            <a:r>
              <a:rPr lang="en-US" sz="2000" dirty="0" smtClean="0">
                <a:latin typeface="Gill Sans MT" panose="020B0502020104020203" pitchFamily="34" charset="0"/>
              </a:rPr>
              <a:t>learning.</a:t>
            </a:r>
            <a:endParaRPr lang="en-US" sz="2000" dirty="0" smtClean="0">
              <a:latin typeface="Gill Sans MT" panose="020B0502020104020203" pitchFamily="34" charset="0"/>
            </a:endParaRPr>
          </a:p>
          <a:p>
            <a:pPr lvl="0"/>
            <a:endParaRPr lang="en-US" sz="2000" dirty="0"/>
          </a:p>
          <a:p>
            <a:endParaRPr lang="en-US" dirty="0"/>
          </a:p>
          <a:p>
            <a:pPr lvl="0"/>
            <a:endParaRPr lang="en-US" dirty="0"/>
          </a:p>
          <a:p>
            <a:endParaRPr lang="en-US" dirty="0"/>
          </a:p>
        </p:txBody>
      </p:sp>
    </p:spTree>
    <p:extLst>
      <p:ext uri="{BB962C8B-B14F-4D97-AF65-F5344CB8AC3E}">
        <p14:creationId xmlns:p14="http://schemas.microsoft.com/office/powerpoint/2010/main" val="4004052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528" y="724686"/>
            <a:ext cx="10571998" cy="970450"/>
          </a:xfrm>
        </p:spPr>
        <p:txBody>
          <a:bodyPr/>
          <a:lstStyle/>
          <a:p>
            <a:pPr algn="just"/>
            <a:r>
              <a:rPr lang="en-US" dirty="0" smtClean="0"/>
              <a:t>LIST OF REINFORCEMENTS (Examples) </a:t>
            </a:r>
            <a:endParaRPr lang="en-US" dirty="0"/>
          </a:p>
        </p:txBody>
      </p:sp>
      <p:sp>
        <p:nvSpPr>
          <p:cNvPr id="3" name="Content Placeholder 2"/>
          <p:cNvSpPr>
            <a:spLocks noGrp="1"/>
          </p:cNvSpPr>
          <p:nvPr>
            <p:ph idx="1"/>
          </p:nvPr>
        </p:nvSpPr>
        <p:spPr/>
        <p:txBody>
          <a:bodyPr>
            <a:normAutofit/>
          </a:bodyPr>
          <a:lstStyle/>
          <a:p>
            <a:pPr algn="just" fontAlgn="base"/>
            <a:r>
              <a:rPr lang="en-US" sz="2000" dirty="0" smtClean="0">
                <a:latin typeface="Gill Sans MT" panose="020B0502020104020203" pitchFamily="34" charset="0"/>
              </a:rPr>
              <a:t>Praise </a:t>
            </a:r>
            <a:r>
              <a:rPr lang="en-US" sz="2000" dirty="0">
                <a:latin typeface="Gill Sans MT" panose="020B0502020104020203" pitchFamily="34" charset="0"/>
              </a:rPr>
              <a:t>and nonverbal communication (e.g., smile, nod, thumbs up)</a:t>
            </a:r>
          </a:p>
          <a:p>
            <a:pPr algn="just" fontAlgn="base"/>
            <a:r>
              <a:rPr lang="en-US" sz="2000" dirty="0">
                <a:latin typeface="Gill Sans MT" panose="020B0502020104020203" pitchFamily="34" charset="0"/>
              </a:rPr>
              <a:t>social attention (e.g., a conversation, special time with the teacher or a peer)</a:t>
            </a:r>
          </a:p>
          <a:p>
            <a:pPr algn="just" fontAlgn="base"/>
            <a:r>
              <a:rPr lang="en-US" sz="2000" dirty="0">
                <a:latin typeface="Gill Sans MT" panose="020B0502020104020203" pitchFamily="34" charset="0"/>
              </a:rPr>
              <a:t>tangibles such as stickers, new pencils or washable tattoos</a:t>
            </a:r>
          </a:p>
          <a:p>
            <a:pPr algn="just" fontAlgn="base"/>
            <a:r>
              <a:rPr lang="en-US" sz="2000" dirty="0">
                <a:latin typeface="Gill Sans MT" panose="020B0502020104020203" pitchFamily="34" charset="0"/>
              </a:rPr>
              <a:t>activities or privileges such as playing a game, sitting in a special place in the class, drawing, writing, </a:t>
            </a:r>
            <a:r>
              <a:rPr lang="en-US" sz="2000" dirty="0" smtClean="0">
                <a:latin typeface="Gill Sans MT" panose="020B0502020104020203" pitchFamily="34" charset="0"/>
              </a:rPr>
              <a:t>coloring, </a:t>
            </a:r>
            <a:r>
              <a:rPr lang="en-US" sz="2000" dirty="0">
                <a:latin typeface="Gill Sans MT" panose="020B0502020104020203" pitchFamily="34" charset="0"/>
              </a:rPr>
              <a:t>going to recess or gym early, having extra computer time</a:t>
            </a:r>
          </a:p>
          <a:p>
            <a:pPr algn="just" fontAlgn="base"/>
            <a:r>
              <a:rPr lang="en-US" sz="2000" dirty="0">
                <a:latin typeface="Gill Sans MT" panose="020B0502020104020203" pitchFamily="34" charset="0"/>
              </a:rPr>
              <a:t>secondary positive reinforcements (such as checkmarks, tokens or money) for students to accumulate in order to acquire tangibles or be allowed to participate in special activities.</a:t>
            </a:r>
          </a:p>
          <a:p>
            <a:endParaRPr lang="en-US" sz="2000" dirty="0">
              <a:latin typeface="Gill Sans MT" panose="020B0502020104020203" pitchFamily="34" charset="0"/>
            </a:endParaRPr>
          </a:p>
        </p:txBody>
      </p:sp>
    </p:spTree>
    <p:extLst>
      <p:ext uri="{BB962C8B-B14F-4D97-AF65-F5344CB8AC3E}">
        <p14:creationId xmlns:p14="http://schemas.microsoft.com/office/powerpoint/2010/main" val="16134603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OF PUNISHMENTS (Examples )</a:t>
            </a:r>
            <a:endParaRPr lang="en-US" dirty="0"/>
          </a:p>
        </p:txBody>
      </p:sp>
      <p:sp>
        <p:nvSpPr>
          <p:cNvPr id="3" name="Content Placeholder 2"/>
          <p:cNvSpPr>
            <a:spLocks noGrp="1"/>
          </p:cNvSpPr>
          <p:nvPr>
            <p:ph idx="1"/>
          </p:nvPr>
        </p:nvSpPr>
        <p:spPr/>
        <p:txBody>
          <a:bodyPr>
            <a:normAutofit/>
          </a:bodyPr>
          <a:lstStyle/>
          <a:p>
            <a:pPr algn="just"/>
            <a:r>
              <a:rPr lang="en-US" sz="2000" dirty="0" smtClean="0">
                <a:latin typeface="Gill Sans MT" panose="020B0502020104020203" pitchFamily="34" charset="0"/>
              </a:rPr>
              <a:t>Yelling </a:t>
            </a:r>
            <a:r>
              <a:rPr lang="en-US" sz="2000" dirty="0">
                <a:latin typeface="Gill Sans MT" panose="020B0502020104020203" pitchFamily="34" charset="0"/>
              </a:rPr>
              <a:t>– scolding, name calling, demanding</a:t>
            </a:r>
          </a:p>
          <a:p>
            <a:pPr algn="just"/>
            <a:r>
              <a:rPr lang="en-US" sz="2000" dirty="0" smtClean="0">
                <a:latin typeface="Gill Sans MT" panose="020B0502020104020203" pitchFamily="34" charset="0"/>
              </a:rPr>
              <a:t>Withdrawing </a:t>
            </a:r>
            <a:r>
              <a:rPr lang="en-US" sz="2000" dirty="0">
                <a:latin typeface="Gill Sans MT" panose="020B0502020104020203" pitchFamily="34" charset="0"/>
              </a:rPr>
              <a:t>or Withholding – taking away privileges which may or may not have anything to do with their unacceptable behavior</a:t>
            </a:r>
          </a:p>
          <a:p>
            <a:pPr algn="just"/>
            <a:r>
              <a:rPr lang="en-US" sz="2000" smtClean="0">
                <a:latin typeface="Gill Sans MT" panose="020B0502020104020203" pitchFamily="34" charset="0"/>
              </a:rPr>
              <a:t>Grounding </a:t>
            </a:r>
            <a:r>
              <a:rPr lang="en-US" sz="2000" dirty="0">
                <a:latin typeface="Gill Sans MT" panose="020B0502020104020203" pitchFamily="34" charset="0"/>
              </a:rPr>
              <a:t>– not allowing them to do anything but what is (according to the parents) necessary</a:t>
            </a:r>
          </a:p>
          <a:p>
            <a:pPr algn="just"/>
            <a:r>
              <a:rPr lang="en-US" sz="2000" dirty="0" smtClean="0">
                <a:latin typeface="Gill Sans MT" panose="020B0502020104020203" pitchFamily="34" charset="0"/>
              </a:rPr>
              <a:t>Isolation </a:t>
            </a:r>
            <a:r>
              <a:rPr lang="en-US" sz="2000" dirty="0">
                <a:latin typeface="Gill Sans MT" panose="020B0502020104020203" pitchFamily="34" charset="0"/>
              </a:rPr>
              <a:t>– giving them “time outs”, alone and away from everyone else</a:t>
            </a:r>
          </a:p>
        </p:txBody>
      </p:sp>
    </p:spTree>
    <p:extLst>
      <p:ext uri="{BB962C8B-B14F-4D97-AF65-F5344CB8AC3E}">
        <p14:creationId xmlns:p14="http://schemas.microsoft.com/office/powerpoint/2010/main" val="14838616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51" y="781725"/>
            <a:ext cx="10571998" cy="970450"/>
          </a:xfrm>
        </p:spPr>
        <p:txBody>
          <a:bodyPr/>
          <a:lstStyle/>
          <a:p>
            <a:pPr algn="just"/>
            <a:r>
              <a:rPr lang="en-US" dirty="0" smtClean="0">
                <a:solidFill>
                  <a:srgbClr val="FFC000"/>
                </a:solidFill>
                <a:latin typeface="Gill Sans MT" panose="020B0502020104020203" pitchFamily="34" charset="0"/>
              </a:rPr>
              <a:t>III. </a:t>
            </a:r>
            <a:r>
              <a:rPr lang="en-US" dirty="0" smtClean="0">
                <a:solidFill>
                  <a:srgbClr val="FFC000"/>
                </a:solidFill>
                <a:latin typeface="Gill Sans MT" panose="020B0502020104020203" pitchFamily="34" charset="0"/>
              </a:rPr>
              <a:t>Observational Learning/Social Learning theory</a:t>
            </a:r>
            <a:endParaRPr lang="en-US" dirty="0">
              <a:solidFill>
                <a:srgbClr val="FFC000"/>
              </a:solidFill>
              <a:latin typeface="Gill Sans MT" panose="020B0502020104020203" pitchFamily="34" charset="0"/>
            </a:endParaRPr>
          </a:p>
        </p:txBody>
      </p:sp>
      <p:sp>
        <p:nvSpPr>
          <p:cNvPr id="4" name="Content Placeholder 2"/>
          <p:cNvSpPr>
            <a:spLocks noGrp="1"/>
          </p:cNvSpPr>
          <p:nvPr>
            <p:ph idx="1"/>
          </p:nvPr>
        </p:nvSpPr>
        <p:spPr>
          <a:xfrm>
            <a:off x="675024" y="1904999"/>
            <a:ext cx="8062576" cy="4847107"/>
          </a:xfrm>
        </p:spPr>
        <p:txBody>
          <a:bodyPr>
            <a:normAutofit/>
          </a:bodyPr>
          <a:lstStyle/>
          <a:p>
            <a:r>
              <a:rPr lang="en-US" sz="1600" dirty="0">
                <a:latin typeface="Calibri" panose="020F0502020204030204" pitchFamily="34" charset="0"/>
              </a:rPr>
              <a:t>Albert Bandura </a:t>
            </a:r>
            <a:r>
              <a:rPr lang="en-US" sz="1600" dirty="0" smtClean="0">
                <a:latin typeface="Calibri" panose="020F0502020204030204" pitchFamily="34" charset="0"/>
              </a:rPr>
              <a:t>was </a:t>
            </a:r>
            <a:r>
              <a:rPr lang="en-US" sz="1600" dirty="0">
                <a:latin typeface="Calibri" panose="020F0502020204030204" pitchFamily="34" charset="0"/>
              </a:rPr>
              <a:t>a Canadian-American </a:t>
            </a:r>
            <a:r>
              <a:rPr lang="en-US" sz="1600" dirty="0" smtClean="0">
                <a:latin typeface="Calibri" panose="020F0502020204030204" pitchFamily="34" charset="0"/>
              </a:rPr>
              <a:t>Psychologist</a:t>
            </a:r>
          </a:p>
          <a:p>
            <a:pPr algn="just"/>
            <a:r>
              <a:rPr lang="en-US" sz="1600" dirty="0" smtClean="0">
                <a:latin typeface="Calibri" panose="020F0502020204030204" pitchFamily="34" charset="0"/>
              </a:rPr>
              <a:t> </a:t>
            </a:r>
            <a:r>
              <a:rPr lang="en-US" sz="1600" dirty="0">
                <a:latin typeface="Calibri" panose="020F0502020204030204" pitchFamily="34" charset="0"/>
              </a:rPr>
              <a:t>Albert Bandura's social learning theory </a:t>
            </a:r>
            <a:r>
              <a:rPr lang="en-US" sz="1600" b="1" dirty="0">
                <a:latin typeface="Calibri" panose="020F0502020204030204" pitchFamily="34" charset="0"/>
              </a:rPr>
              <a:t>suggests that observation and modeling play a primary role in how and why people learn</a:t>
            </a:r>
            <a:r>
              <a:rPr lang="en-US" sz="1600" dirty="0">
                <a:latin typeface="Calibri" panose="020F0502020204030204" pitchFamily="34" charset="0"/>
              </a:rPr>
              <a:t>. Bandura's theory goes beyond the perception of learning being the result of direct experience with the environment</a:t>
            </a:r>
            <a:r>
              <a:rPr lang="en-US" sz="1600" dirty="0" smtClean="0">
                <a:latin typeface="Calibri" panose="020F0502020204030204" pitchFamily="34" charset="0"/>
              </a:rPr>
              <a:t>.</a:t>
            </a:r>
          </a:p>
          <a:p>
            <a:pPr algn="just"/>
            <a:r>
              <a:rPr lang="en-US" sz="1600" dirty="0" smtClean="0">
                <a:latin typeface="Calibri" panose="020F0502020204030204" pitchFamily="34" charset="0"/>
              </a:rPr>
              <a:t> </a:t>
            </a:r>
            <a:r>
              <a:rPr lang="en-US" sz="1600" dirty="0" smtClean="0">
                <a:latin typeface="Calibri" panose="020F0502020204030204" pitchFamily="34" charset="0"/>
              </a:rPr>
              <a:t>Observational </a:t>
            </a:r>
            <a:r>
              <a:rPr lang="en-US" sz="1600" dirty="0">
                <a:latin typeface="Calibri" panose="020F0502020204030204" pitchFamily="34" charset="0"/>
              </a:rPr>
              <a:t>learning is a process in which learning occurs through observing and imitating </a:t>
            </a:r>
            <a:r>
              <a:rPr lang="en-US" sz="1600" dirty="0" smtClean="0">
                <a:latin typeface="Calibri" panose="020F0502020204030204" pitchFamily="34" charset="0"/>
              </a:rPr>
              <a:t>others. </a:t>
            </a:r>
            <a:r>
              <a:rPr lang="en-US" sz="1600" dirty="0" smtClean="0">
                <a:latin typeface="Calibri" panose="020F0502020204030204" pitchFamily="34" charset="0"/>
                <a:ea typeface="Times New Roman"/>
                <a:cs typeface="Times New Roman"/>
                <a:sym typeface="Times New Roman"/>
              </a:rPr>
              <a:t>Replicating </a:t>
            </a:r>
            <a:r>
              <a:rPr lang="en-US" sz="1600" dirty="0">
                <a:latin typeface="Calibri" panose="020F0502020204030204" pitchFamily="34" charset="0"/>
                <a:ea typeface="Times New Roman"/>
                <a:cs typeface="Times New Roman"/>
                <a:sym typeface="Times New Roman"/>
              </a:rPr>
              <a:t>others’ novel behavior through observation and imitation; also known as </a:t>
            </a:r>
            <a:r>
              <a:rPr lang="en-US" sz="1600" i="1" dirty="0">
                <a:solidFill>
                  <a:srgbClr val="FFC000"/>
                </a:solidFill>
                <a:latin typeface="Calibri" panose="020F0502020204030204" pitchFamily="34" charset="0"/>
                <a:ea typeface="Times New Roman"/>
                <a:cs typeface="Times New Roman"/>
                <a:sym typeface="Times New Roman"/>
              </a:rPr>
              <a:t>vicarious learning, modeling, or social learning. </a:t>
            </a:r>
            <a:endParaRPr lang="en-US" sz="1600" dirty="0" smtClean="0">
              <a:solidFill>
                <a:srgbClr val="FFC000"/>
              </a:solidFill>
              <a:latin typeface="Calibri" panose="020F0502020204030204" pitchFamily="34" charset="0"/>
              <a:sym typeface="Times New Roman"/>
            </a:endParaRPr>
          </a:p>
          <a:p>
            <a:pPr lvl="0" algn="just"/>
            <a:r>
              <a:rPr lang="en-US" sz="1600" dirty="0" smtClean="0">
                <a:latin typeface="Calibri" panose="020F0502020204030204" pitchFamily="34" charset="0"/>
              </a:rPr>
              <a:t>Social </a:t>
            </a:r>
            <a:r>
              <a:rPr lang="en-US" sz="1600" dirty="0">
                <a:latin typeface="Calibri" panose="020F0502020204030204" pitchFamily="34" charset="0"/>
              </a:rPr>
              <a:t>learning theory considers how both environmental and cognitive factors interact to influence human learning and </a:t>
            </a:r>
            <a:r>
              <a:rPr lang="en-US" sz="1600" dirty="0" smtClean="0">
                <a:latin typeface="Calibri" panose="020F0502020204030204" pitchFamily="34" charset="0"/>
              </a:rPr>
              <a:t>behavior</a:t>
            </a:r>
            <a:r>
              <a:rPr lang="en-US" sz="1600" dirty="0">
                <a:latin typeface="Calibri" panose="020F0502020204030204" pitchFamily="34" charset="0"/>
                <a:cs typeface="Times New Roman"/>
                <a:sym typeface="Times New Roman"/>
              </a:rPr>
              <a:t> </a:t>
            </a:r>
            <a:r>
              <a:rPr lang="en-US" sz="1600" dirty="0" smtClean="0">
                <a:latin typeface="Calibri" panose="020F0502020204030204" pitchFamily="34" charset="0"/>
                <a:ea typeface="Times New Roman"/>
                <a:cs typeface="Times New Roman"/>
                <a:sym typeface="Times New Roman"/>
              </a:rPr>
              <a:t>It is based on the principle of </a:t>
            </a:r>
            <a:r>
              <a:rPr lang="en-US" sz="1600" i="1" dirty="0" smtClean="0">
                <a:solidFill>
                  <a:srgbClr val="FFC000"/>
                </a:solidFill>
                <a:latin typeface="Calibri" panose="020F0502020204030204" pitchFamily="34" charset="0"/>
                <a:ea typeface="Times New Roman"/>
                <a:cs typeface="Times New Roman"/>
                <a:sym typeface="Times New Roman"/>
              </a:rPr>
              <a:t>modifying or adopting new behavior </a:t>
            </a:r>
            <a:r>
              <a:rPr lang="en-US" sz="1600" dirty="0" smtClean="0">
                <a:latin typeface="Calibri" panose="020F0502020204030204" pitchFamily="34" charset="0"/>
                <a:ea typeface="Times New Roman"/>
                <a:cs typeface="Times New Roman"/>
                <a:sym typeface="Times New Roman"/>
              </a:rPr>
              <a:t>after </a:t>
            </a:r>
            <a:r>
              <a:rPr lang="en-US" sz="1600" i="1" dirty="0" smtClean="0">
                <a:solidFill>
                  <a:srgbClr val="FFC000"/>
                </a:solidFill>
                <a:latin typeface="Calibri" panose="020F0502020204030204" pitchFamily="34" charset="0"/>
                <a:ea typeface="Times New Roman"/>
                <a:cs typeface="Times New Roman"/>
                <a:sym typeface="Times New Roman"/>
              </a:rPr>
              <a:t>observing another</a:t>
            </a:r>
            <a:r>
              <a:rPr lang="en-US" sz="1600" i="1" dirty="0" smtClean="0">
                <a:latin typeface="Calibri" panose="020F0502020204030204" pitchFamily="34" charset="0"/>
                <a:ea typeface="Times New Roman"/>
                <a:cs typeface="Times New Roman"/>
                <a:sym typeface="Times New Roman"/>
              </a:rPr>
              <a:t> </a:t>
            </a:r>
            <a:r>
              <a:rPr lang="en-US" sz="1600" dirty="0" smtClean="0">
                <a:latin typeface="Calibri" panose="020F0502020204030204" pitchFamily="34" charset="0"/>
                <a:ea typeface="Times New Roman"/>
                <a:cs typeface="Times New Roman"/>
                <a:sym typeface="Times New Roman"/>
              </a:rPr>
              <a:t>individual performing it. </a:t>
            </a:r>
            <a:endParaRPr lang="en-US" sz="1600" dirty="0">
              <a:latin typeface="Calibri" panose="020F0502020204030204" pitchFamily="34" charset="0"/>
              <a:ea typeface="Times New Roman"/>
              <a:cs typeface="Times New Roman"/>
              <a:sym typeface="Times New Roman"/>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6976" y="1133750"/>
            <a:ext cx="3065024" cy="407312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0416581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pPr algn="just"/>
            <a:r>
              <a:rPr lang="en-US" dirty="0">
                <a:latin typeface="Calibri" panose="020F0502020204030204" pitchFamily="34" charset="0"/>
              </a:rPr>
              <a:t>Individuals that are observed are called </a:t>
            </a:r>
            <a:r>
              <a:rPr lang="en-US" dirty="0">
                <a:solidFill>
                  <a:srgbClr val="FF0000"/>
                </a:solidFill>
                <a:latin typeface="Calibri" panose="020F0502020204030204" pitchFamily="34" charset="0"/>
              </a:rPr>
              <a:t>models. </a:t>
            </a:r>
            <a:r>
              <a:rPr lang="en-US" dirty="0" smtClean="0">
                <a:latin typeface="Calibri" panose="020F0502020204030204" pitchFamily="34" charset="0"/>
                <a:ea typeface="Times New Roman"/>
                <a:cs typeface="Times New Roman"/>
                <a:sym typeface="Times New Roman"/>
              </a:rPr>
              <a:t>The </a:t>
            </a:r>
            <a:r>
              <a:rPr lang="en-US" dirty="0">
                <a:latin typeface="Calibri" panose="020F0502020204030204" pitchFamily="34" charset="0"/>
                <a:ea typeface="Times New Roman"/>
                <a:cs typeface="Times New Roman"/>
                <a:sym typeface="Times New Roman"/>
              </a:rPr>
              <a:t>observer will either perform or avoid the behavior based on the consequence the model received after doing the behavior. </a:t>
            </a:r>
            <a:endParaRPr lang="en-US" dirty="0">
              <a:latin typeface="Calibri" panose="020F0502020204030204" pitchFamily="34" charset="0"/>
            </a:endParaRPr>
          </a:p>
          <a:p>
            <a:pPr algn="just"/>
            <a:r>
              <a:rPr lang="en-US" dirty="0">
                <a:latin typeface="Calibri" panose="020F0502020204030204" pitchFamily="34" charset="0"/>
              </a:rPr>
              <a:t>In society, children are surrounded by many influential models, such as parents within the family, characters on children’s TV, friends within their peer group and teachers at school. </a:t>
            </a:r>
          </a:p>
          <a:p>
            <a:pPr algn="just"/>
            <a:r>
              <a:rPr lang="en-US" dirty="0">
                <a:latin typeface="Calibri" panose="020F0502020204030204" pitchFamily="34" charset="0"/>
                <a:ea typeface="Times New Roman"/>
                <a:cs typeface="Times New Roman"/>
                <a:sym typeface="Times New Roman"/>
              </a:rPr>
              <a:t>For Example: </a:t>
            </a:r>
            <a:r>
              <a:rPr lang="en-US" dirty="0" err="1">
                <a:latin typeface="Calibri" panose="020F0502020204030204" pitchFamily="34" charset="0"/>
                <a:ea typeface="Times New Roman"/>
                <a:cs typeface="Times New Roman"/>
                <a:sym typeface="Times New Roman"/>
              </a:rPr>
              <a:t>H</a:t>
            </a:r>
            <a:r>
              <a:rPr lang="en-US" dirty="0" err="1" smtClean="0">
                <a:latin typeface="Calibri" panose="020F0502020204030204" pitchFamily="34" charset="0"/>
                <a:ea typeface="Times New Roman"/>
                <a:cs typeface="Times New Roman"/>
                <a:sym typeface="Times New Roman"/>
              </a:rPr>
              <a:t>ennry</a:t>
            </a:r>
            <a:r>
              <a:rPr lang="en-US" dirty="0" smtClean="0">
                <a:latin typeface="Calibri" panose="020F0502020204030204" pitchFamily="34" charset="0"/>
                <a:ea typeface="Times New Roman"/>
                <a:cs typeface="Times New Roman"/>
                <a:sym typeface="Times New Roman"/>
              </a:rPr>
              <a:t> </a:t>
            </a:r>
            <a:r>
              <a:rPr lang="en-US" dirty="0">
                <a:latin typeface="Calibri" panose="020F0502020204030204" pitchFamily="34" charset="0"/>
                <a:ea typeface="Times New Roman"/>
                <a:cs typeface="Times New Roman"/>
                <a:sym typeface="Times New Roman"/>
              </a:rPr>
              <a:t>learns not to jump on the coffee table, because </a:t>
            </a:r>
            <a:r>
              <a:rPr lang="en-US" dirty="0" smtClean="0">
                <a:latin typeface="Calibri" panose="020F0502020204030204" pitchFamily="34" charset="0"/>
                <a:ea typeface="Times New Roman"/>
                <a:cs typeface="Times New Roman"/>
                <a:sym typeface="Times New Roman"/>
              </a:rPr>
              <a:t>he </a:t>
            </a:r>
            <a:r>
              <a:rPr lang="en-US" dirty="0">
                <a:latin typeface="Calibri" panose="020F0502020204030204" pitchFamily="34" charset="0"/>
                <a:ea typeface="Times New Roman"/>
                <a:cs typeface="Times New Roman"/>
                <a:sym typeface="Times New Roman"/>
              </a:rPr>
              <a:t>watched </a:t>
            </a:r>
            <a:r>
              <a:rPr lang="en-US" dirty="0" smtClean="0">
                <a:latin typeface="Calibri" panose="020F0502020204030204" pitchFamily="34" charset="0"/>
                <a:ea typeface="Times New Roman"/>
                <a:cs typeface="Times New Roman"/>
                <a:sym typeface="Times New Roman"/>
              </a:rPr>
              <a:t>his </a:t>
            </a:r>
            <a:r>
              <a:rPr lang="en-US" dirty="0">
                <a:latin typeface="Calibri" panose="020F0502020204030204" pitchFamily="34" charset="0"/>
                <a:ea typeface="Times New Roman"/>
                <a:cs typeface="Times New Roman"/>
                <a:sym typeface="Times New Roman"/>
              </a:rPr>
              <a:t>brother get into trouble for doing so last week.</a:t>
            </a:r>
            <a:endParaRPr lang="en-US" dirty="0">
              <a:latin typeface="Calibri" panose="020F0502020204030204" pitchFamily="34" charset="0"/>
            </a:endParaRPr>
          </a:p>
          <a:p>
            <a:endParaRPr lang="en-US" dirty="0"/>
          </a:p>
        </p:txBody>
      </p:sp>
    </p:spTree>
    <p:extLst>
      <p:ext uri="{BB962C8B-B14F-4D97-AF65-F5344CB8AC3E}">
        <p14:creationId xmlns:p14="http://schemas.microsoft.com/office/powerpoint/2010/main" val="12789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50" y="1385370"/>
            <a:ext cx="11569650" cy="970450"/>
          </a:xfrm>
        </p:spPr>
        <p:txBody>
          <a:bodyPr/>
          <a:lstStyle/>
          <a:p>
            <a:r>
              <a:rPr lang="en-US" sz="3600" dirty="0">
                <a:latin typeface="Gill Sans MT" panose="020B0502020104020203" pitchFamily="34" charset="0"/>
                <a:ea typeface="Times New Roman"/>
                <a:cs typeface="Times New Roman"/>
                <a:sym typeface="Times New Roman"/>
              </a:rPr>
              <a:t>Bobo Doll Experiment </a:t>
            </a:r>
            <a:r>
              <a:rPr lang="en-US" sz="3600" dirty="0" smtClean="0">
                <a:latin typeface="Gill Sans MT" panose="020B0502020104020203" pitchFamily="34" charset="0"/>
                <a:ea typeface="Times New Roman"/>
                <a:cs typeface="Times New Roman"/>
                <a:sym typeface="Times New Roman"/>
              </a:rPr>
              <a:t/>
            </a:r>
            <a:br>
              <a:rPr lang="en-US" sz="3600" dirty="0" smtClean="0">
                <a:latin typeface="Gill Sans MT" panose="020B0502020104020203" pitchFamily="34" charset="0"/>
                <a:ea typeface="Times New Roman"/>
                <a:cs typeface="Times New Roman"/>
                <a:sym typeface="Times New Roman"/>
              </a:rPr>
            </a:br>
            <a:r>
              <a:rPr lang="en-US" sz="3600" dirty="0" smtClean="0">
                <a:latin typeface="Gill Sans MT" panose="020B0502020104020203" pitchFamily="34" charset="0"/>
              </a:rPr>
              <a:t>(</a:t>
            </a:r>
            <a:r>
              <a:rPr lang="en-US" sz="3600" dirty="0" smtClean="0">
                <a:latin typeface="Gill Sans MT" panose="020B0502020104020203" pitchFamily="34" charset="0"/>
              </a:rPr>
              <a:t>Albert Bandura</a:t>
            </a:r>
            <a:r>
              <a:rPr lang="en-US" sz="3600" dirty="0">
                <a:latin typeface="Gill Sans MT" panose="020B0502020104020203" pitchFamily="34" charset="0"/>
              </a:rPr>
              <a:t>, 1961</a:t>
            </a:r>
            <a:r>
              <a:rPr lang="en-US" sz="3600" dirty="0" smtClean="0">
                <a:latin typeface="Gill Sans MT" panose="020B0502020104020203" pitchFamily="34" charset="0"/>
              </a:rPr>
              <a:t>)</a:t>
            </a:r>
            <a:br>
              <a:rPr lang="en-US" sz="3600" dirty="0" smtClean="0">
                <a:latin typeface="Gill Sans MT" panose="020B0502020104020203" pitchFamily="34" charset="0"/>
              </a:rPr>
            </a:br>
            <a:r>
              <a:rPr lang="en-US" sz="3600" dirty="0" smtClean="0">
                <a:latin typeface="Gill Sans MT" panose="020B0502020104020203" pitchFamily="34" charset="0"/>
              </a:rPr>
              <a:t>A study of aggression</a:t>
            </a:r>
            <a:r>
              <a:rPr lang="en-US" sz="3600" dirty="0">
                <a:latin typeface="Gill Sans MT" panose="020B0502020104020203" pitchFamily="34" charset="0"/>
              </a:rPr>
              <a:t/>
            </a:r>
            <a:br>
              <a:rPr lang="en-US" sz="3600" dirty="0">
                <a:latin typeface="Gill Sans MT" panose="020B0502020104020203" pitchFamily="34" charset="0"/>
              </a:rPr>
            </a:br>
            <a:endParaRPr lang="en-US" sz="3600" dirty="0"/>
          </a:p>
        </p:txBody>
      </p:sp>
      <p:sp>
        <p:nvSpPr>
          <p:cNvPr id="3" name="Content Placeholder 2"/>
          <p:cNvSpPr>
            <a:spLocks noGrp="1"/>
          </p:cNvSpPr>
          <p:nvPr>
            <p:ph idx="1"/>
          </p:nvPr>
        </p:nvSpPr>
        <p:spPr>
          <a:xfrm>
            <a:off x="852165" y="2558214"/>
            <a:ext cx="6708361" cy="3636511"/>
          </a:xfrm>
        </p:spPr>
        <p:txBody>
          <a:bodyPr>
            <a:normAutofit/>
          </a:bodyPr>
          <a:lstStyle/>
          <a:p>
            <a:pPr algn="just"/>
            <a:r>
              <a:rPr lang="en-US" dirty="0">
                <a:latin typeface="Calibri" panose="020F0502020204030204" pitchFamily="34" charset="0"/>
                <a:hlinkClick r:id="rId3"/>
              </a:rPr>
              <a:t>Bandura</a:t>
            </a:r>
            <a:r>
              <a:rPr lang="en-US" dirty="0">
                <a:latin typeface="Calibri" panose="020F0502020204030204" pitchFamily="34" charset="0"/>
              </a:rPr>
              <a:t> (1961) conducted a </a:t>
            </a:r>
            <a:r>
              <a:rPr lang="en-US" dirty="0">
                <a:latin typeface="Calibri" panose="020F0502020204030204" pitchFamily="34" charset="0"/>
                <a:hlinkClick r:id="rId4"/>
              </a:rPr>
              <a:t>controlled experiment</a:t>
            </a:r>
            <a:r>
              <a:rPr lang="en-US" dirty="0">
                <a:latin typeface="Calibri" panose="020F0502020204030204" pitchFamily="34" charset="0"/>
              </a:rPr>
              <a:t> study to investigate if social behaviors (i.e., aggression) can be acquired by observation and imitation</a:t>
            </a:r>
            <a:endParaRPr lang="en-US" dirty="0" smtClean="0">
              <a:latin typeface="Calibri" panose="020F0502020204030204" pitchFamily="34" charset="0"/>
              <a:ea typeface="Times New Roman"/>
              <a:cs typeface="Times New Roman"/>
              <a:sym typeface="Times New Roman"/>
            </a:endParaRPr>
          </a:p>
          <a:p>
            <a:pPr algn="just"/>
            <a:r>
              <a:rPr lang="en-US" dirty="0" smtClean="0">
                <a:latin typeface="Calibri" panose="020F0502020204030204" pitchFamily="34" charset="0"/>
                <a:ea typeface="Times New Roman"/>
                <a:cs typeface="Times New Roman"/>
                <a:sym typeface="Times New Roman"/>
              </a:rPr>
              <a:t>Albert Bandura </a:t>
            </a:r>
            <a:r>
              <a:rPr lang="en-US" dirty="0">
                <a:latin typeface="Calibri" panose="020F0502020204030204" pitchFamily="34" charset="0"/>
                <a:ea typeface="Times New Roman"/>
                <a:cs typeface="Times New Roman"/>
                <a:sym typeface="Times New Roman"/>
              </a:rPr>
              <a:t>let a group of kindergarteners watch a film of an adult violently attacking an inflatable plastic toy shaped like Bobo the Clown, by hitting it, sitting on it, hammering </a:t>
            </a:r>
            <a:r>
              <a:rPr lang="en-US" dirty="0" smtClean="0">
                <a:latin typeface="Calibri" panose="020F0502020204030204" pitchFamily="34" charset="0"/>
                <a:ea typeface="Times New Roman"/>
                <a:cs typeface="Times New Roman"/>
                <a:sym typeface="Times New Roman"/>
              </a:rPr>
              <a:t>it and </a:t>
            </a:r>
            <a:r>
              <a:rPr lang="en-US" dirty="0">
                <a:latin typeface="Calibri" panose="020F0502020204030204" pitchFamily="34" charset="0"/>
                <a:ea typeface="Times New Roman"/>
                <a:cs typeface="Times New Roman"/>
                <a:sym typeface="Times New Roman"/>
              </a:rPr>
              <a:t>so forth.</a:t>
            </a:r>
          </a:p>
          <a:p>
            <a:pPr algn="just"/>
            <a:r>
              <a:rPr lang="en-US" dirty="0">
                <a:latin typeface="Calibri" panose="020F0502020204030204" pitchFamily="34" charset="0"/>
                <a:ea typeface="Times New Roman"/>
                <a:cs typeface="Times New Roman"/>
                <a:sym typeface="Times New Roman"/>
              </a:rPr>
              <a:t>He then let the children into a room with Bobo dolls.</a:t>
            </a:r>
          </a:p>
          <a:p>
            <a:endParaRPr lang="en-US" dirty="0">
              <a:latin typeface="Calibri" panose="020F0502020204030204" pitchFamily="34" charset="0"/>
            </a:endParaRPr>
          </a:p>
        </p:txBody>
      </p:sp>
      <p:pic>
        <p:nvPicPr>
          <p:cNvPr id="4" name="Picture 3"/>
          <p:cNvPicPr>
            <a:picLocks noChangeAspect="1"/>
          </p:cNvPicPr>
          <p:nvPr/>
        </p:nvPicPr>
        <p:blipFill>
          <a:blip r:embed="rId5"/>
          <a:stretch>
            <a:fillRect/>
          </a:stretch>
        </p:blipFill>
        <p:spPr>
          <a:xfrm>
            <a:off x="9257211" y="1870595"/>
            <a:ext cx="3047992" cy="4987405"/>
          </a:xfrm>
          <a:prstGeom prst="rect">
            <a:avLst/>
          </a:prstGeom>
        </p:spPr>
      </p:pic>
    </p:spTree>
    <p:extLst>
      <p:ext uri="{BB962C8B-B14F-4D97-AF65-F5344CB8AC3E}">
        <p14:creationId xmlns:p14="http://schemas.microsoft.com/office/powerpoint/2010/main" val="2567939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37063" y="557562"/>
            <a:ext cx="9390668" cy="5403967"/>
          </a:xfrm>
          <a:prstGeom prst="rect">
            <a:avLst/>
          </a:prstGeom>
        </p:spPr>
      </p:pic>
      <p:sp>
        <p:nvSpPr>
          <p:cNvPr id="2" name="Rectangle 1"/>
          <p:cNvSpPr/>
          <p:nvPr/>
        </p:nvSpPr>
        <p:spPr>
          <a:xfrm>
            <a:off x="1037063" y="6113040"/>
            <a:ext cx="4047903" cy="369332"/>
          </a:xfrm>
          <a:prstGeom prst="rect">
            <a:avLst/>
          </a:prstGeom>
        </p:spPr>
        <p:txBody>
          <a:bodyPr wrap="none">
            <a:spAutoFit/>
          </a:bodyPr>
          <a:lstStyle/>
          <a:p>
            <a:r>
              <a:rPr lang="en-US" b="1" dirty="0"/>
              <a:t>Aggression is a learned behavior.  </a:t>
            </a:r>
          </a:p>
        </p:txBody>
      </p:sp>
    </p:spTree>
    <p:extLst>
      <p:ext uri="{BB962C8B-B14F-4D97-AF65-F5344CB8AC3E}">
        <p14:creationId xmlns:p14="http://schemas.microsoft.com/office/powerpoint/2010/main" val="3750817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5051" y="2068288"/>
            <a:ext cx="5820471" cy="3217815"/>
          </a:xfrm>
        </p:spPr>
      </p:pic>
      <p:sp>
        <p:nvSpPr>
          <p:cNvPr id="2" name="Rectangle 1"/>
          <p:cNvSpPr/>
          <p:nvPr/>
        </p:nvSpPr>
        <p:spPr>
          <a:xfrm>
            <a:off x="6238733" y="2357735"/>
            <a:ext cx="5953267" cy="923330"/>
          </a:xfrm>
          <a:prstGeom prst="rect">
            <a:avLst/>
          </a:prstGeom>
        </p:spPr>
        <p:txBody>
          <a:bodyPr wrap="square">
            <a:spAutoFit/>
          </a:bodyPr>
          <a:lstStyle/>
          <a:p>
            <a:pPr algn="just"/>
            <a:r>
              <a:rPr lang="en-US" dirty="0">
                <a:latin typeface="Calibri" panose="020F0502020204030204" pitchFamily="34" charset="0"/>
                <a:ea typeface="Times New Roman"/>
                <a:cs typeface="Times New Roman"/>
                <a:sym typeface="Times New Roman"/>
              </a:rPr>
              <a:t>The children precisely imitated the adult’s behavior,  excitedly attacking Bobo doll. Their behavior was a type of observational learning</a:t>
            </a:r>
            <a:endParaRPr lang="en-US" dirty="0">
              <a:latin typeface="Calibri" panose="020F0502020204030204" pitchFamily="34" charset="0"/>
            </a:endParaRPr>
          </a:p>
        </p:txBody>
      </p:sp>
      <p:sp>
        <p:nvSpPr>
          <p:cNvPr id="3" name="Rectangle 2"/>
          <p:cNvSpPr/>
          <p:nvPr/>
        </p:nvSpPr>
        <p:spPr>
          <a:xfrm>
            <a:off x="531223" y="1460752"/>
            <a:ext cx="6096000" cy="369332"/>
          </a:xfrm>
          <a:prstGeom prst="rect">
            <a:avLst/>
          </a:prstGeom>
        </p:spPr>
        <p:txBody>
          <a:bodyPr>
            <a:spAutoFit/>
          </a:bodyPr>
          <a:lstStyle/>
          <a:p>
            <a:pPr algn="just"/>
            <a:r>
              <a:rPr lang="en-US" dirty="0" smtClean="0">
                <a:latin typeface="Calibri" panose="020F0502020204030204" pitchFamily="34" charset="0"/>
                <a:cs typeface="Times New Roman"/>
                <a:sym typeface="Times New Roman"/>
              </a:rPr>
              <a:t>VIDEO OF  BOBO DOLL EXPERIMENT</a:t>
            </a:r>
            <a:endParaRPr lang="en-US" dirty="0">
              <a:latin typeface="Calibri" panose="020F0502020204030204" pitchFamily="34" charset="0"/>
            </a:endParaRPr>
          </a:p>
        </p:txBody>
      </p:sp>
      <p:sp>
        <p:nvSpPr>
          <p:cNvPr id="5" name="Rectangle 4"/>
          <p:cNvSpPr/>
          <p:nvPr/>
        </p:nvSpPr>
        <p:spPr>
          <a:xfrm>
            <a:off x="413256" y="5717568"/>
            <a:ext cx="5062411" cy="369332"/>
          </a:xfrm>
          <a:prstGeom prst="rect">
            <a:avLst/>
          </a:prstGeom>
        </p:spPr>
        <p:txBody>
          <a:bodyPr wrap="none">
            <a:spAutoFit/>
          </a:bodyPr>
          <a:lstStyle/>
          <a:p>
            <a:r>
              <a:rPr lang="en-US" dirty="0">
                <a:latin typeface="Calibri" panose="020F0502020204030204" pitchFamily="34" charset="0"/>
                <a:hlinkClick r:id="rId5"/>
              </a:rPr>
              <a:t>https://www.youtube.com/watch?v=eqNaLerMNOE</a:t>
            </a:r>
            <a:endParaRPr lang="en-US" dirty="0">
              <a:latin typeface="Calibri" panose="020F0502020204030204" pitchFamily="34" charset="0"/>
            </a:endParaRPr>
          </a:p>
        </p:txBody>
      </p:sp>
    </p:spTree>
    <p:extLst>
      <p:ext uri="{BB962C8B-B14F-4D97-AF65-F5344CB8AC3E}">
        <p14:creationId xmlns:p14="http://schemas.microsoft.com/office/powerpoint/2010/main" val="5728157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9589" y="664902"/>
            <a:ext cx="10571998" cy="970450"/>
          </a:xfrm>
        </p:spPr>
        <p:txBody>
          <a:bodyPr/>
          <a:lstStyle/>
          <a:p>
            <a:r>
              <a:rPr lang="en-US" dirty="0" smtClean="0"/>
              <a:t>Learning </a:t>
            </a:r>
            <a:r>
              <a:rPr lang="en-US" dirty="0" smtClean="0"/>
              <a:t>Styles,</a:t>
            </a:r>
            <a:endParaRPr lang="en-US" dirty="0"/>
          </a:p>
        </p:txBody>
      </p:sp>
      <p:pic>
        <p:nvPicPr>
          <p:cNvPr id="9" name="Picture 8"/>
          <p:cNvPicPr>
            <a:picLocks noChangeAspect="1"/>
          </p:cNvPicPr>
          <p:nvPr/>
        </p:nvPicPr>
        <p:blipFill rotWithShape="1">
          <a:blip r:embed="rId2"/>
          <a:srcRect t="15690"/>
          <a:stretch/>
        </p:blipFill>
        <p:spPr>
          <a:xfrm>
            <a:off x="3183656" y="1818114"/>
            <a:ext cx="7016112" cy="4371629"/>
          </a:xfrm>
          <a:prstGeom prst="rect">
            <a:avLst/>
          </a:prstGeom>
          <a:ln>
            <a:noFill/>
          </a:ln>
          <a:effectLst>
            <a:softEdge rad="112500"/>
          </a:effectLst>
        </p:spPr>
      </p:pic>
      <p:sp>
        <p:nvSpPr>
          <p:cNvPr id="3" name="Rectangle 2"/>
          <p:cNvSpPr/>
          <p:nvPr/>
        </p:nvSpPr>
        <p:spPr>
          <a:xfrm>
            <a:off x="847832" y="2643443"/>
            <a:ext cx="2099677" cy="369332"/>
          </a:xfrm>
          <a:prstGeom prst="rect">
            <a:avLst/>
          </a:prstGeom>
        </p:spPr>
        <p:txBody>
          <a:bodyPr wrap="none">
            <a:spAutoFit/>
          </a:bodyPr>
          <a:lstStyle/>
          <a:p>
            <a:r>
              <a:rPr lang="en-US" b="1" dirty="0">
                <a:latin typeface="arial" panose="020B0604020202020204" pitchFamily="34" charset="0"/>
              </a:rPr>
              <a:t>Ways of learning:</a:t>
            </a:r>
            <a:endParaRPr lang="en-US" b="1" dirty="0"/>
          </a:p>
        </p:txBody>
      </p:sp>
    </p:spTree>
    <p:extLst>
      <p:ext uri="{BB962C8B-B14F-4D97-AF65-F5344CB8AC3E}">
        <p14:creationId xmlns:p14="http://schemas.microsoft.com/office/powerpoint/2010/main" val="21348036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5794" y="1770708"/>
            <a:ext cx="12192000" cy="5087292"/>
          </a:xfrm>
          <a:prstGeom prst="rect">
            <a:avLst/>
          </a:prstGeom>
          <a:ln>
            <a:noFill/>
          </a:ln>
          <a:effectLst>
            <a:softEdge rad="112500"/>
          </a:effectLst>
        </p:spPr>
      </p:pic>
    </p:spTree>
    <p:extLst>
      <p:ext uri="{BB962C8B-B14F-4D97-AF65-F5344CB8AC3E}">
        <p14:creationId xmlns:p14="http://schemas.microsoft.com/office/powerpoint/2010/main" val="460531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earning</a:t>
            </a:r>
            <a:endParaRPr lang="en-US" dirty="0"/>
          </a:p>
        </p:txBody>
      </p:sp>
      <p:sp>
        <p:nvSpPr>
          <p:cNvPr id="3" name="Content Placeholder 2"/>
          <p:cNvSpPr>
            <a:spLocks noGrp="1"/>
          </p:cNvSpPr>
          <p:nvPr>
            <p:ph idx="1"/>
          </p:nvPr>
        </p:nvSpPr>
        <p:spPr>
          <a:xfrm>
            <a:off x="130734" y="2677409"/>
            <a:ext cx="5442751" cy="3636511"/>
          </a:xfrm>
        </p:spPr>
        <p:txBody>
          <a:bodyPr>
            <a:normAutofit fontScale="92500" lnSpcReduction="10000"/>
          </a:bodyPr>
          <a:lstStyle/>
          <a:p>
            <a:pPr algn="just"/>
            <a:r>
              <a:rPr lang="en-US" sz="2400" dirty="0">
                <a:solidFill>
                  <a:schemeClr val="tx1">
                    <a:lumMod val="95000"/>
                    <a:lumOff val="5000"/>
                  </a:schemeClr>
                </a:solidFill>
                <a:latin typeface="Gill Sans MT" panose="020B0502020104020203" pitchFamily="34" charset="0"/>
              </a:rPr>
              <a:t>Learning is the act of acquiring new or modifying existing knowledge, behaviors, skills, values, or preferences and may involve synthesizing different types of information.</a:t>
            </a:r>
          </a:p>
          <a:p>
            <a:pPr algn="just"/>
            <a:r>
              <a:rPr lang="en-US" sz="2400" dirty="0">
                <a:solidFill>
                  <a:schemeClr val="tx1">
                    <a:lumMod val="95000"/>
                    <a:lumOff val="5000"/>
                  </a:schemeClr>
                </a:solidFill>
                <a:latin typeface="Gill Sans MT" panose="020B0502020104020203" pitchFamily="34" charset="0"/>
              </a:rPr>
              <a:t>It is a relative permanent change in behavior or mental state based on experience. </a:t>
            </a:r>
          </a:p>
          <a:p>
            <a:pPr algn="just"/>
            <a:r>
              <a:rPr lang="en-US" sz="2400" dirty="0">
                <a:solidFill>
                  <a:schemeClr val="tx1">
                    <a:lumMod val="95000"/>
                    <a:lumOff val="5000"/>
                  </a:schemeClr>
                </a:solidFill>
                <a:latin typeface="Gill Sans MT" panose="020B0502020104020203" pitchFamily="34" charset="0"/>
              </a:rPr>
              <a:t>Learning may occur consciously or unconsciously.</a:t>
            </a:r>
          </a:p>
          <a:p>
            <a:pPr marL="0" indent="0" algn="just">
              <a:buNone/>
            </a:pPr>
            <a:endParaRPr lang="en-US" sz="2400" dirty="0"/>
          </a:p>
        </p:txBody>
      </p:sp>
      <p:pic>
        <p:nvPicPr>
          <p:cNvPr id="4" name="Picture 3"/>
          <p:cNvPicPr>
            <a:picLocks noChangeAspect="1"/>
          </p:cNvPicPr>
          <p:nvPr/>
        </p:nvPicPr>
        <p:blipFill>
          <a:blip r:embed="rId2"/>
          <a:stretch>
            <a:fillRect/>
          </a:stretch>
        </p:blipFill>
        <p:spPr>
          <a:xfrm>
            <a:off x="7681443" y="1841679"/>
            <a:ext cx="4762500" cy="53079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71987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429021" y="1812245"/>
            <a:ext cx="3762979" cy="1519646"/>
          </a:xfrm>
          <a:prstGeom prst="rect">
            <a:avLst/>
          </a:prstGeom>
          <a:ln>
            <a:noFill/>
          </a:ln>
          <a:effectLst>
            <a:softEdge rad="112500"/>
          </a:effectLst>
        </p:spPr>
      </p:pic>
      <p:sp>
        <p:nvSpPr>
          <p:cNvPr id="3" name="Content Placeholder 2"/>
          <p:cNvSpPr>
            <a:spLocks noGrp="1"/>
          </p:cNvSpPr>
          <p:nvPr>
            <p:ph idx="1"/>
          </p:nvPr>
        </p:nvSpPr>
        <p:spPr>
          <a:xfrm>
            <a:off x="701698" y="2017857"/>
            <a:ext cx="6839925" cy="2941576"/>
          </a:xfrm>
        </p:spPr>
        <p:txBody>
          <a:bodyPr>
            <a:normAutofit/>
          </a:bodyPr>
          <a:lstStyle/>
          <a:p>
            <a:pPr algn="just"/>
            <a:r>
              <a:rPr lang="en-US" sz="2000" b="1" dirty="0">
                <a:solidFill>
                  <a:srgbClr val="FF0000"/>
                </a:solidFill>
                <a:latin typeface="Gill Sans MT" panose="020B0502020104020203" pitchFamily="34" charset="0"/>
              </a:rPr>
              <a:t>STIMULUS </a:t>
            </a:r>
            <a:r>
              <a:rPr lang="en-US" sz="2000" dirty="0">
                <a:latin typeface="Gill Sans MT" panose="020B0502020104020203" pitchFamily="34" charset="0"/>
              </a:rPr>
              <a:t>– it is a external and internal change which generate the response of the </a:t>
            </a:r>
            <a:r>
              <a:rPr lang="en-US" sz="2000" dirty="0" smtClean="0">
                <a:latin typeface="Gill Sans MT" panose="020B0502020104020203" pitchFamily="34" charset="0"/>
              </a:rPr>
              <a:t>body.</a:t>
            </a:r>
          </a:p>
          <a:p>
            <a:pPr algn="just"/>
            <a:r>
              <a:rPr lang="en-US" sz="2000" dirty="0">
                <a:latin typeface="Gill Sans MT" panose="020B0502020104020203" pitchFamily="34" charset="0"/>
              </a:rPr>
              <a:t>Any event, any object that triggers a </a:t>
            </a:r>
            <a:r>
              <a:rPr lang="en-US" sz="2000" b="1" dirty="0">
                <a:solidFill>
                  <a:srgbClr val="FF0000"/>
                </a:solidFill>
                <a:latin typeface="Gill Sans MT" panose="020B0502020104020203" pitchFamily="34" charset="0"/>
              </a:rPr>
              <a:t>sensory or behavioral </a:t>
            </a:r>
            <a:r>
              <a:rPr lang="en-US" sz="2000" dirty="0">
                <a:latin typeface="Gill Sans MT" panose="020B0502020104020203" pitchFamily="34" charset="0"/>
              </a:rPr>
              <a:t>response in an </a:t>
            </a:r>
            <a:r>
              <a:rPr lang="en-US" sz="2000" dirty="0" smtClean="0">
                <a:latin typeface="Gill Sans MT" panose="020B0502020104020203" pitchFamily="34" charset="0"/>
              </a:rPr>
              <a:t>organism</a:t>
            </a:r>
          </a:p>
          <a:p>
            <a:pPr algn="just"/>
            <a:r>
              <a:rPr lang="en-US" sz="2000" b="1" dirty="0" smtClean="0">
                <a:solidFill>
                  <a:srgbClr val="FF0000"/>
                </a:solidFill>
                <a:latin typeface="Gill Sans MT" panose="020B0502020104020203" pitchFamily="34" charset="0"/>
              </a:rPr>
              <a:t>RESPONSE</a:t>
            </a:r>
            <a:r>
              <a:rPr lang="en-US" sz="2000" dirty="0" smtClean="0">
                <a:latin typeface="Gill Sans MT" panose="020B0502020104020203" pitchFamily="34" charset="0"/>
              </a:rPr>
              <a:t> </a:t>
            </a:r>
            <a:r>
              <a:rPr lang="en-US" sz="2000" dirty="0">
                <a:latin typeface="Gill Sans MT" panose="020B0502020104020203" pitchFamily="34" charset="0"/>
              </a:rPr>
              <a:t>– reaction or response shown by the </a:t>
            </a:r>
            <a:r>
              <a:rPr lang="en-US" sz="2000" dirty="0" smtClean="0">
                <a:latin typeface="Gill Sans MT" panose="020B0502020104020203" pitchFamily="34" charset="0"/>
              </a:rPr>
              <a:t>organism.</a:t>
            </a:r>
            <a:endParaRPr lang="en-US" sz="2400" dirty="0">
              <a:latin typeface="Gill Sans MT" panose="020B0502020104020203" pitchFamily="34" charset="0"/>
            </a:endParaRPr>
          </a:p>
        </p:txBody>
      </p:sp>
      <p:pic>
        <p:nvPicPr>
          <p:cNvPr id="5" name="Picture 2" descr="Stimulus &amp;amp; Response #TMU1043 - YouTub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925" r="16227" b="1741"/>
          <a:stretch/>
        </p:blipFill>
        <p:spPr bwMode="auto">
          <a:xfrm>
            <a:off x="8485516" y="3331891"/>
            <a:ext cx="3649988" cy="201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4177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02099" y="2316235"/>
            <a:ext cx="8372753" cy="3353046"/>
          </a:xfrm>
          <a:prstGeom prst="rect">
            <a:avLst/>
          </a:prstGeom>
        </p:spPr>
      </p:pic>
    </p:spTree>
    <p:extLst>
      <p:ext uri="{BB962C8B-B14F-4D97-AF65-F5344CB8AC3E}">
        <p14:creationId xmlns:p14="http://schemas.microsoft.com/office/powerpoint/2010/main" val="2145773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I. Non-associative Learning</a:t>
            </a:r>
            <a:endParaRPr lang="en-US" dirty="0"/>
          </a:p>
        </p:txBody>
      </p:sp>
      <p:sp>
        <p:nvSpPr>
          <p:cNvPr id="3" name="Content Placeholder 2"/>
          <p:cNvSpPr>
            <a:spLocks noGrp="1"/>
          </p:cNvSpPr>
          <p:nvPr>
            <p:ph idx="1"/>
          </p:nvPr>
        </p:nvSpPr>
        <p:spPr/>
        <p:txBody>
          <a:bodyPr/>
          <a:lstStyle/>
          <a:p>
            <a:pPr marL="400050" indent="-400050">
              <a:buAutoNum type="romanUcPeriod"/>
            </a:pPr>
            <a:r>
              <a:rPr lang="en-US" dirty="0" smtClean="0">
                <a:latin typeface="Gill Sans MT" panose="020B0502020104020203" pitchFamily="34" charset="0"/>
              </a:rPr>
              <a:t>Non-associative </a:t>
            </a:r>
            <a:r>
              <a:rPr lang="en-US" dirty="0">
                <a:latin typeface="Gill Sans MT" panose="020B0502020104020203" pitchFamily="34" charset="0"/>
              </a:rPr>
              <a:t>Learning – is learning that </a:t>
            </a:r>
            <a:r>
              <a:rPr lang="en-US" dirty="0">
                <a:solidFill>
                  <a:srgbClr val="FF0000"/>
                </a:solidFill>
                <a:latin typeface="Gill Sans MT" panose="020B0502020104020203" pitchFamily="34" charset="0"/>
              </a:rPr>
              <a:t>does not require linking or associating stimuli together</a:t>
            </a:r>
            <a:r>
              <a:rPr lang="en-US" dirty="0">
                <a:latin typeface="Gill Sans MT" panose="020B0502020104020203" pitchFamily="34" charset="0"/>
              </a:rPr>
              <a:t>. </a:t>
            </a:r>
            <a:endParaRPr lang="en-US" dirty="0" smtClean="0">
              <a:latin typeface="Gill Sans MT" panose="020B0502020104020203" pitchFamily="34" charset="0"/>
            </a:endParaRPr>
          </a:p>
          <a:p>
            <a:pPr marL="400050" indent="-400050">
              <a:buAutoNum type="romanUcPeriod"/>
            </a:pPr>
            <a:r>
              <a:rPr lang="en-US" dirty="0" smtClean="0">
                <a:latin typeface="Gill Sans MT" panose="020B0502020104020203" pitchFamily="34" charset="0"/>
              </a:rPr>
              <a:t>It </a:t>
            </a:r>
            <a:r>
              <a:rPr lang="en-US" dirty="0">
                <a:latin typeface="Gill Sans MT" panose="020B0502020104020203" pitchFamily="34" charset="0"/>
              </a:rPr>
              <a:t>is the simplest form of </a:t>
            </a:r>
            <a:r>
              <a:rPr lang="en-US" dirty="0" smtClean="0">
                <a:latin typeface="Gill Sans MT" panose="020B0502020104020203" pitchFamily="34" charset="0"/>
              </a:rPr>
              <a:t>learning.</a:t>
            </a:r>
            <a:endParaRPr lang="en-US" dirty="0">
              <a:latin typeface="Gill Sans MT" panose="020B0502020104020203" pitchFamily="34" charset="0"/>
            </a:endParaRPr>
          </a:p>
          <a:p>
            <a:pPr marL="0" indent="0">
              <a:buNone/>
            </a:pPr>
            <a:r>
              <a:rPr lang="en-US" dirty="0" smtClean="0">
                <a:latin typeface="Gill Sans MT" panose="020B0502020104020203" pitchFamily="34" charset="0"/>
              </a:rPr>
              <a:t>        </a:t>
            </a:r>
            <a:r>
              <a:rPr lang="en-US" dirty="0">
                <a:latin typeface="Gill Sans MT" panose="020B0502020104020203" pitchFamily="34" charset="0"/>
              </a:rPr>
              <a:t>(</a:t>
            </a:r>
            <a:r>
              <a:rPr lang="en-US" sz="2000" dirty="0">
                <a:latin typeface="Gill Sans MT" panose="020B0502020104020203" pitchFamily="34" charset="0"/>
              </a:rPr>
              <a:t>Habituation, Sensitization).</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32830716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Gill Sans MT" panose="020B0502020104020203" pitchFamily="34" charset="0"/>
              </a:rPr>
              <a:t>Habituation</a:t>
            </a:r>
            <a:endParaRPr lang="en-US" dirty="0"/>
          </a:p>
        </p:txBody>
      </p:sp>
      <p:sp>
        <p:nvSpPr>
          <p:cNvPr id="3" name="Content Placeholder 2"/>
          <p:cNvSpPr>
            <a:spLocks noGrp="1"/>
          </p:cNvSpPr>
          <p:nvPr>
            <p:ph idx="1"/>
          </p:nvPr>
        </p:nvSpPr>
        <p:spPr>
          <a:xfrm>
            <a:off x="412544" y="2410415"/>
            <a:ext cx="5764406" cy="3077089"/>
          </a:xfrm>
        </p:spPr>
        <p:txBody>
          <a:bodyPr>
            <a:normAutofit/>
          </a:bodyPr>
          <a:lstStyle/>
          <a:p>
            <a:pPr marL="0" indent="0" algn="just">
              <a:buNone/>
            </a:pPr>
            <a:r>
              <a:rPr lang="en-US" sz="2400" b="1" dirty="0" smtClean="0">
                <a:solidFill>
                  <a:srgbClr val="FFC000"/>
                </a:solidFill>
                <a:latin typeface="Gill Sans MT" panose="020B0502020104020203" pitchFamily="34" charset="0"/>
              </a:rPr>
              <a:t>Habituation</a:t>
            </a:r>
            <a:r>
              <a:rPr lang="en-US" sz="2400" dirty="0" smtClean="0">
                <a:latin typeface="Gill Sans MT" panose="020B0502020104020203" pitchFamily="34" charset="0"/>
              </a:rPr>
              <a:t>: </a:t>
            </a:r>
            <a:br>
              <a:rPr lang="en-US" sz="2400" dirty="0" smtClean="0">
                <a:latin typeface="Gill Sans MT" panose="020B0502020104020203" pitchFamily="34" charset="0"/>
              </a:rPr>
            </a:br>
            <a:r>
              <a:rPr lang="en-US" sz="2400" dirty="0" smtClean="0">
                <a:latin typeface="Gill Sans MT" panose="020B0502020104020203" pitchFamily="34" charset="0"/>
              </a:rPr>
              <a:t>it </a:t>
            </a:r>
            <a:r>
              <a:rPr lang="en-US" sz="2400" dirty="0">
                <a:latin typeface="Gill Sans MT" panose="020B0502020104020203" pitchFamily="34" charset="0"/>
              </a:rPr>
              <a:t>is when repeated exposure to a stimulus </a:t>
            </a:r>
            <a:r>
              <a:rPr lang="en-US" sz="2400" b="1" u="sng" dirty="0">
                <a:latin typeface="Gill Sans MT" panose="020B0502020104020203" pitchFamily="34" charset="0"/>
              </a:rPr>
              <a:t>decreases</a:t>
            </a:r>
            <a:r>
              <a:rPr lang="en-US" sz="2400" dirty="0">
                <a:latin typeface="Gill Sans MT" panose="020B0502020104020203" pitchFamily="34" charset="0"/>
              </a:rPr>
              <a:t> an organism's responsiveness to the </a:t>
            </a:r>
            <a:r>
              <a:rPr lang="en-US" sz="2400" dirty="0" smtClean="0">
                <a:latin typeface="Gill Sans MT" panose="020B0502020104020203" pitchFamily="34" charset="0"/>
              </a:rPr>
              <a:t>stimulus known as </a:t>
            </a:r>
            <a:r>
              <a:rPr lang="en-US" sz="2400" dirty="0">
                <a:latin typeface="Gill Sans MT" panose="020B0502020104020203" pitchFamily="34" charset="0"/>
              </a:rPr>
              <a:t>habituation.</a:t>
            </a:r>
            <a:endParaRPr lang="en-US" sz="2400" dirty="0" smtClean="0">
              <a:latin typeface="Gill Sans MT" panose="020B0502020104020203" pitchFamily="34" charset="0"/>
            </a:endParaRPr>
          </a:p>
          <a:p>
            <a:pPr marL="0" indent="0" algn="just">
              <a:buNone/>
            </a:pPr>
            <a:r>
              <a:rPr lang="en-US" sz="2400" dirty="0" smtClean="0">
                <a:latin typeface="Gill Sans MT" panose="020B0502020104020203" pitchFamily="34" charset="0"/>
              </a:rPr>
              <a:t>                         </a:t>
            </a:r>
          </a:p>
        </p:txBody>
      </p:sp>
      <p:pic>
        <p:nvPicPr>
          <p:cNvPr id="4" name="Picture 3"/>
          <p:cNvPicPr>
            <a:picLocks noChangeAspect="1"/>
          </p:cNvPicPr>
          <p:nvPr/>
        </p:nvPicPr>
        <p:blipFill>
          <a:blip r:embed="rId2"/>
          <a:stretch>
            <a:fillRect/>
          </a:stretch>
        </p:blipFill>
        <p:spPr>
          <a:xfrm>
            <a:off x="6551193" y="2735029"/>
            <a:ext cx="4910562" cy="3822525"/>
          </a:xfrm>
          <a:prstGeom prst="rect">
            <a:avLst/>
          </a:prstGeom>
          <a:ln>
            <a:noFill/>
          </a:ln>
          <a:effectLst>
            <a:softEdge rad="112500"/>
          </a:effectLst>
        </p:spPr>
      </p:pic>
    </p:spTree>
    <p:extLst>
      <p:ext uri="{BB962C8B-B14F-4D97-AF65-F5344CB8AC3E}">
        <p14:creationId xmlns:p14="http://schemas.microsoft.com/office/powerpoint/2010/main" val="18115625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noGrp="1"/>
          </p:cNvSpPr>
          <p:nvPr>
            <p:ph idx="1"/>
          </p:nvPr>
        </p:nvSpPr>
        <p:spPr>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en-US" sz="2400" b="1" dirty="0" smtClean="0">
                <a:solidFill>
                  <a:srgbClr val="FF0000"/>
                </a:solidFill>
                <a:latin typeface="Gill Sans MT" panose="020B0502020104020203" pitchFamily="34" charset="0"/>
              </a:rPr>
              <a:t>For example</a:t>
            </a:r>
            <a:r>
              <a:rPr lang="en-US" sz="2400" dirty="0" smtClean="0">
                <a:latin typeface="Gill Sans MT" panose="020B0502020104020203" pitchFamily="34" charset="0"/>
              </a:rPr>
              <a:t>: </a:t>
            </a:r>
            <a:endParaRPr lang="en-US" sz="2400" dirty="0" smtClean="0">
              <a:latin typeface="Gill Sans MT" panose="020B0502020104020203" pitchFamily="34" charset="0"/>
            </a:endParaRPr>
          </a:p>
          <a:p>
            <a:pPr marL="0" indent="0" algn="just">
              <a:buNone/>
            </a:pPr>
            <a:r>
              <a:rPr lang="en-US" dirty="0" smtClean="0">
                <a:latin typeface="Gill Sans MT" panose="020B0502020104020203" pitchFamily="34" charset="0"/>
              </a:rPr>
              <a:t>1</a:t>
            </a:r>
            <a:r>
              <a:rPr lang="en-US" dirty="0" smtClean="0">
                <a:latin typeface="Gill Sans MT" panose="020B0502020104020203" pitchFamily="34" charset="0"/>
              </a:rPr>
              <a:t>. The sound of a horn might startle you when you first hear it. But if the horn toots repeatedly in a short time, the amount that you are startled by each sound progressively decreases. </a:t>
            </a:r>
          </a:p>
          <a:p>
            <a:pPr marL="0" indent="0" algn="just">
              <a:buFont typeface="Wingdings 2" charset="2"/>
              <a:buNone/>
            </a:pPr>
            <a:r>
              <a:rPr lang="en-US" dirty="0" smtClean="0">
                <a:latin typeface="Gill Sans MT" panose="020B0502020104020203" pitchFamily="34" charset="0"/>
              </a:rPr>
              <a:t>2. Living near the train tracks</a:t>
            </a:r>
          </a:p>
          <a:p>
            <a:pPr marL="0" indent="0" algn="just">
              <a:buFont typeface="Wingdings 2" charset="2"/>
              <a:buNone/>
            </a:pPr>
            <a:r>
              <a:rPr lang="en-US" dirty="0" smtClean="0">
                <a:latin typeface="Gill Sans MT" panose="020B0502020104020203" pitchFamily="34" charset="0"/>
              </a:rPr>
              <a:t>3. We don’t respond to the noise outside the classroom when</a:t>
            </a:r>
          </a:p>
          <a:p>
            <a:pPr marL="0" indent="0" algn="just">
              <a:buFont typeface="Wingdings 2" charset="2"/>
              <a:buNone/>
            </a:pPr>
            <a:r>
              <a:rPr lang="en-US" dirty="0" smtClean="0">
                <a:latin typeface="Gill Sans MT" panose="020B0502020104020203" pitchFamily="34" charset="0"/>
              </a:rPr>
              <a:t> we repeatedly hear it for long time.</a:t>
            </a:r>
            <a:endParaRPr lang="en-US" dirty="0">
              <a:latin typeface="Gill Sans MT" panose="020B0502020104020203" pitchFamily="34" charset="0"/>
            </a:endParaRPr>
          </a:p>
        </p:txBody>
      </p:sp>
      <p:pic>
        <p:nvPicPr>
          <p:cNvPr id="5" name="Picture 4"/>
          <p:cNvPicPr>
            <a:picLocks noChangeAspect="1"/>
          </p:cNvPicPr>
          <p:nvPr/>
        </p:nvPicPr>
        <p:blipFill>
          <a:blip r:embed="rId2"/>
          <a:stretch>
            <a:fillRect/>
          </a:stretch>
        </p:blipFill>
        <p:spPr>
          <a:xfrm>
            <a:off x="9294388" y="3864594"/>
            <a:ext cx="3115326" cy="3115326"/>
          </a:xfrm>
          <a:prstGeom prst="rect">
            <a:avLst/>
          </a:prstGeom>
        </p:spPr>
      </p:pic>
    </p:spTree>
    <p:extLst>
      <p:ext uri="{BB962C8B-B14F-4D97-AF65-F5344CB8AC3E}">
        <p14:creationId xmlns:p14="http://schemas.microsoft.com/office/powerpoint/2010/main" val="4815410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1136</TotalTime>
  <Words>1592</Words>
  <Application>Microsoft Office PowerPoint</Application>
  <PresentationFormat>Widescreen</PresentationFormat>
  <Paragraphs>174</Paragraphs>
  <Slides>38</Slides>
  <Notes>3</Notes>
  <HiddenSlides>0</HiddenSlides>
  <MMClips>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Arial</vt:lpstr>
      <vt:lpstr>Calibri</vt:lpstr>
      <vt:lpstr>Century Gothic</vt:lpstr>
      <vt:lpstr>Georgia</vt:lpstr>
      <vt:lpstr>Gill Sans MT</vt:lpstr>
      <vt:lpstr>Times New Roman</vt:lpstr>
      <vt:lpstr>Wingdings</vt:lpstr>
      <vt:lpstr>Wingdings 2</vt:lpstr>
      <vt:lpstr>Quotable</vt:lpstr>
      <vt:lpstr>LEARNING</vt:lpstr>
      <vt:lpstr>PowerPoint Presentation</vt:lpstr>
      <vt:lpstr>LEARNING OUTCOMES</vt:lpstr>
      <vt:lpstr>Learning</vt:lpstr>
      <vt:lpstr>PowerPoint Presentation</vt:lpstr>
      <vt:lpstr>PowerPoint Presentation</vt:lpstr>
      <vt:lpstr>I. Non-associative Learning</vt:lpstr>
      <vt:lpstr>Habituation</vt:lpstr>
      <vt:lpstr>PowerPoint Presentation</vt:lpstr>
      <vt:lpstr>Sensitization</vt:lpstr>
      <vt:lpstr>11. Associative Learning</vt:lpstr>
      <vt:lpstr>Important terminology</vt:lpstr>
      <vt:lpstr>Classical Conditioning</vt:lpstr>
      <vt:lpstr>PowerPoint Presentation</vt:lpstr>
      <vt:lpstr>PowerPoint Presentation</vt:lpstr>
      <vt:lpstr>PowerPoint Presentation</vt:lpstr>
      <vt:lpstr>Stage 1: Before Conditioning </vt:lpstr>
      <vt:lpstr>Stage 2 During Conditioning</vt:lpstr>
      <vt:lpstr>Stage 3 : After Conditioning</vt:lpstr>
      <vt:lpstr>Watson’s work with little Albert</vt:lpstr>
      <vt:lpstr>11.Operant Conditioning - Instrumental Conditioning</vt:lpstr>
      <vt:lpstr>Skinner Box</vt:lpstr>
      <vt:lpstr>PowerPoint Presentation</vt:lpstr>
      <vt:lpstr>PowerPoint Presentation</vt:lpstr>
      <vt:lpstr>COMPONENTS OF OPERANT CONDITIONING </vt:lpstr>
      <vt:lpstr>PowerPoint Presentation</vt:lpstr>
      <vt:lpstr>PowerPoint Presentation</vt:lpstr>
      <vt:lpstr>PowerPoint Presentation</vt:lpstr>
      <vt:lpstr>PowerPoint Presentation</vt:lpstr>
      <vt:lpstr>LIST OF REINFORCEMENTS (Examples) </vt:lpstr>
      <vt:lpstr>LIST OF PUNISHMENTS (Examples )</vt:lpstr>
      <vt:lpstr>III. Observational Learning/Social Learning theory</vt:lpstr>
      <vt:lpstr>Cont. </vt:lpstr>
      <vt:lpstr>Bobo Doll Experiment  (Albert Bandura, 1961) A study of aggression </vt:lpstr>
      <vt:lpstr>PowerPoint Presentation</vt:lpstr>
      <vt:lpstr>PowerPoint Presentation</vt:lpstr>
      <vt:lpstr>Learning Styles,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uzma Fayyaz</dc:creator>
  <cp:lastModifiedBy>Ms. Shahtaj Shakir</cp:lastModifiedBy>
  <cp:revision>101</cp:revision>
  <dcterms:created xsi:type="dcterms:W3CDTF">2022-02-07T15:26:44Z</dcterms:created>
  <dcterms:modified xsi:type="dcterms:W3CDTF">2022-09-07T08:30:15Z</dcterms:modified>
</cp:coreProperties>
</file>

<file path=docProps/thumbnail.jpeg>
</file>